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6"/>
  </p:notesMasterIdLst>
  <p:sldIdLst>
    <p:sldId id="305" r:id="rId5"/>
    <p:sldId id="256" r:id="rId6"/>
    <p:sldId id="257" r:id="rId7"/>
    <p:sldId id="259" r:id="rId8"/>
    <p:sldId id="275" r:id="rId9"/>
    <p:sldId id="296" r:id="rId10"/>
    <p:sldId id="277" r:id="rId11"/>
    <p:sldId id="297" r:id="rId12"/>
    <p:sldId id="298" r:id="rId13"/>
    <p:sldId id="304" r:id="rId14"/>
    <p:sldId id="299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271" r:id="rId24"/>
    <p:sldId id="314" r:id="rId25"/>
  </p:sldIdLst>
  <p:sldSz cx="10807700" cy="7747000"/>
  <p:notesSz cx="10807700" cy="7747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153D"/>
    <a:srgbClr val="10498F"/>
    <a:srgbClr val="FFEDAF"/>
    <a:srgbClr val="AD1835"/>
    <a:srgbClr val="92AEDA"/>
    <a:srgbClr val="C00000"/>
    <a:srgbClr val="114A90"/>
    <a:srgbClr val="E43322"/>
    <a:srgbClr val="1D3385"/>
    <a:srgbClr val="0F48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8"/>
    <p:restoredTop sz="94589"/>
  </p:normalViewPr>
  <p:slideViewPr>
    <p:cSldViewPr>
      <p:cViewPr varScale="1">
        <p:scale>
          <a:sx n="92" d="100"/>
          <a:sy n="92" d="100"/>
        </p:scale>
        <p:origin x="170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ía Rodríguez García" userId="ceb7deee-3c7c-4cac-af1c-84e1d4baddbd" providerId="ADAL" clId="{01C009D8-218F-4369-B35A-8F02EC6A1AAE}"/>
    <pc:docChg chg="custSel modSld">
      <pc:chgData name="María Rodríguez García" userId="ceb7deee-3c7c-4cac-af1c-84e1d4baddbd" providerId="ADAL" clId="{01C009D8-218F-4369-B35A-8F02EC6A1AAE}" dt="2026-09-25T10:27:44.162" v="7" actId="1076"/>
      <pc:docMkLst>
        <pc:docMk/>
      </pc:docMkLst>
      <pc:sldChg chg="addSp delSp modSp mod">
        <pc:chgData name="María Rodríguez García" userId="ceb7deee-3c7c-4cac-af1c-84e1d4baddbd" providerId="ADAL" clId="{01C009D8-218F-4369-B35A-8F02EC6A1AAE}" dt="2026-09-25T10:27:31.982" v="2" actId="1076"/>
        <pc:sldMkLst>
          <pc:docMk/>
          <pc:sldMk cId="953194809" sldId="305"/>
        </pc:sldMkLst>
        <pc:picChg chg="add mod">
          <ac:chgData name="María Rodríguez García" userId="ceb7deee-3c7c-4cac-af1c-84e1d4baddbd" providerId="ADAL" clId="{01C009D8-218F-4369-B35A-8F02EC6A1AAE}" dt="2026-09-25T10:27:31.982" v="2" actId="1076"/>
          <ac:picMkLst>
            <pc:docMk/>
            <pc:sldMk cId="953194809" sldId="305"/>
            <ac:picMk id="2" creationId="{4B4C5E3D-A93D-1326-E580-028599505547}"/>
          </ac:picMkLst>
        </pc:picChg>
        <pc:picChg chg="del">
          <ac:chgData name="María Rodríguez García" userId="ceb7deee-3c7c-4cac-af1c-84e1d4baddbd" providerId="ADAL" clId="{01C009D8-218F-4369-B35A-8F02EC6A1AAE}" dt="2026-09-25T10:27:25.448" v="0" actId="478"/>
          <ac:picMkLst>
            <pc:docMk/>
            <pc:sldMk cId="953194809" sldId="305"/>
            <ac:picMk id="4" creationId="{E56027A7-5C94-21AB-98C2-42E221CE3C24}"/>
          </ac:picMkLst>
        </pc:picChg>
      </pc:sldChg>
      <pc:sldChg chg="addSp delSp modSp mod">
        <pc:chgData name="María Rodríguez García" userId="ceb7deee-3c7c-4cac-af1c-84e1d4baddbd" providerId="ADAL" clId="{01C009D8-218F-4369-B35A-8F02EC6A1AAE}" dt="2026-09-25T10:27:44.162" v="7" actId="1076"/>
        <pc:sldMkLst>
          <pc:docMk/>
          <pc:sldMk cId="831380150" sldId="314"/>
        </pc:sldMkLst>
        <pc:picChg chg="add mod">
          <ac:chgData name="María Rodríguez García" userId="ceb7deee-3c7c-4cac-af1c-84e1d4baddbd" providerId="ADAL" clId="{01C009D8-218F-4369-B35A-8F02EC6A1AAE}" dt="2026-09-25T10:27:44.162" v="7" actId="1076"/>
          <ac:picMkLst>
            <pc:docMk/>
            <pc:sldMk cId="831380150" sldId="314"/>
            <ac:picMk id="2" creationId="{61CFFC6F-D118-0BF6-C074-49F2BAC4AC9E}"/>
          </ac:picMkLst>
        </pc:picChg>
        <pc:picChg chg="del">
          <ac:chgData name="María Rodríguez García" userId="ceb7deee-3c7c-4cac-af1c-84e1d4baddbd" providerId="ADAL" clId="{01C009D8-218F-4369-B35A-8F02EC6A1AAE}" dt="2026-09-25T10:27:35.466" v="3" actId="478"/>
          <ac:picMkLst>
            <pc:docMk/>
            <pc:sldMk cId="831380150" sldId="314"/>
            <ac:picMk id="5" creationId="{8B5D2173-05BF-A13F-BFF0-65D000BB68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8312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121400" y="0"/>
            <a:ext cx="468312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CCC9438A-376D-45BC-9A22-311DCB1C71C7}" type="datetimeFigureOut">
              <a:rPr lang="es-ES" smtClean="0"/>
              <a:pPr/>
              <a:t>25/09/2026</a:t>
            </a:fld>
            <a:endParaRPr lang="es-E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9813" y="968375"/>
            <a:ext cx="3648075" cy="2614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81088" y="3729038"/>
            <a:ext cx="8645525" cy="304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58063"/>
            <a:ext cx="468312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121400" y="7358063"/>
            <a:ext cx="468312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172129F4-3CBB-4B02-914B-1B1E6DF195E1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50172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z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129F4-3CBB-4B02-914B-1B1E6DF195E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14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1642" y="2585721"/>
            <a:ext cx="8239759" cy="415498"/>
          </a:xfrm>
        </p:spPr>
        <p:txBody>
          <a:bodyPr lIns="0" tIns="0" rIns="0" bIns="0"/>
          <a:lstStyle>
            <a:lvl1pPr>
              <a:defRPr sz="2700" b="0" i="0">
                <a:solidFill>
                  <a:srgbClr val="114A90"/>
                </a:solidFill>
                <a:latin typeface="Montserrat" pitchFamily="2" charset="77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CF04A67-4DE8-CCC0-9DDE-9561C3DBF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050" y="733651"/>
            <a:ext cx="10444918" cy="504856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9FACC660-C6C0-A157-C7C2-F599444837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335" b="-2358"/>
          <a:stretch/>
        </p:blipFill>
        <p:spPr>
          <a:xfrm>
            <a:off x="0" y="-1"/>
            <a:ext cx="10807700" cy="5969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">
    <p:bg>
      <p:bgPr>
        <a:solidFill>
          <a:srgbClr val="10498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1642" y="3504168"/>
            <a:ext cx="9382808" cy="738664"/>
          </a:xfrm>
        </p:spPr>
        <p:txBody>
          <a:bodyPr lIns="0" tIns="0" rIns="0" bIns="0"/>
          <a:lstStyle>
            <a:lvl1pPr>
              <a:defRPr sz="4800" b="0" i="0">
                <a:solidFill>
                  <a:schemeClr val="bg1"/>
                </a:solidFill>
                <a:latin typeface="Montserrat" pitchFamily="2" charset="77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0" name="bg object 16">
            <a:extLst>
              <a:ext uri="{FF2B5EF4-FFF2-40B4-BE49-F238E27FC236}">
                <a16:creationId xmlns:a16="http://schemas.microsoft.com/office/drawing/2014/main" id="{0D0A1079-5F23-C360-8D85-B5EB8089574B}"/>
              </a:ext>
            </a:extLst>
          </p:cNvPr>
          <p:cNvSpPr/>
          <p:nvPr userDrawn="1"/>
        </p:nvSpPr>
        <p:spPr>
          <a:xfrm flipV="1">
            <a:off x="603250" y="6970435"/>
            <a:ext cx="9601200" cy="46569"/>
          </a:xfrm>
          <a:custGeom>
            <a:avLst/>
            <a:gdLst/>
            <a:ahLst/>
            <a:cxnLst/>
            <a:rect l="l" t="t" r="r" b="b"/>
            <a:pathLst>
              <a:path w="9250680">
                <a:moveTo>
                  <a:pt x="0" y="0"/>
                </a:moveTo>
                <a:lnTo>
                  <a:pt x="9250578" y="0"/>
                </a:lnTo>
              </a:path>
            </a:pathLst>
          </a:custGeom>
          <a:ln w="12700">
            <a:solidFill>
              <a:srgbClr val="FFEDAF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Montserrat" pitchFamily="2" charset="77"/>
            </a:endParaRPr>
          </a:p>
        </p:txBody>
      </p:sp>
      <p:sp>
        <p:nvSpPr>
          <p:cNvPr id="11" name="bg object 16">
            <a:extLst>
              <a:ext uri="{FF2B5EF4-FFF2-40B4-BE49-F238E27FC236}">
                <a16:creationId xmlns:a16="http://schemas.microsoft.com/office/drawing/2014/main" id="{878B183E-C9E1-4A40-96F6-A9A0F676F4A0}"/>
              </a:ext>
            </a:extLst>
          </p:cNvPr>
          <p:cNvSpPr/>
          <p:nvPr userDrawn="1"/>
        </p:nvSpPr>
        <p:spPr>
          <a:xfrm flipV="1">
            <a:off x="603250" y="765694"/>
            <a:ext cx="9601200" cy="46569"/>
          </a:xfrm>
          <a:custGeom>
            <a:avLst/>
            <a:gdLst/>
            <a:ahLst/>
            <a:cxnLst/>
            <a:rect l="l" t="t" r="r" b="b"/>
            <a:pathLst>
              <a:path w="9250680">
                <a:moveTo>
                  <a:pt x="0" y="0"/>
                </a:moveTo>
                <a:lnTo>
                  <a:pt x="9250578" y="0"/>
                </a:lnTo>
              </a:path>
            </a:pathLst>
          </a:custGeom>
          <a:ln w="12700">
            <a:solidFill>
              <a:srgbClr val="FFEDAF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Montserrat" pitchFamily="2" charset="77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 flipV="1">
            <a:off x="603250" y="6970435"/>
            <a:ext cx="9601200" cy="46569"/>
          </a:xfrm>
          <a:custGeom>
            <a:avLst/>
            <a:gdLst/>
            <a:ahLst/>
            <a:cxnLst/>
            <a:rect l="l" t="t" r="r" b="b"/>
            <a:pathLst>
              <a:path w="9250680">
                <a:moveTo>
                  <a:pt x="0" y="0"/>
                </a:moveTo>
                <a:lnTo>
                  <a:pt x="9250578" y="0"/>
                </a:lnTo>
              </a:path>
            </a:pathLst>
          </a:custGeom>
          <a:ln w="12700">
            <a:solidFill>
              <a:srgbClr val="AD1835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Montserrat" pitchFamily="2" charset="77"/>
            </a:endParaRPr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0461CDAB-C936-C214-053E-C4364B790BE0}"/>
              </a:ext>
            </a:extLst>
          </p:cNvPr>
          <p:cNvSpPr txBox="1">
            <a:spLocks/>
          </p:cNvSpPr>
          <p:nvPr userDrawn="1"/>
        </p:nvSpPr>
        <p:spPr>
          <a:xfrm>
            <a:off x="7842250" y="673362"/>
            <a:ext cx="248723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ES"/>
            </a:defPPr>
            <a:lvl1pPr marL="0" algn="r" defTabSz="914400" rtl="0" eaLnBrk="1" latinLnBrk="0" hangingPunct="1">
              <a:defRPr sz="1800" b="0" i="0" kern="1200">
                <a:solidFill>
                  <a:schemeClr val="bg1"/>
                </a:solidFill>
                <a:latin typeface="Montserrat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ES" sz="1200" smtClean="0">
                <a:solidFill>
                  <a:srgbClr val="AD1835"/>
                </a:solidFill>
                <a:latin typeface="Poppins" pitchFamily="2" charset="77"/>
                <a:cs typeface="Poppins" pitchFamily="2" charset="77"/>
              </a:rPr>
              <a:pPr/>
              <a:t>‹Nº›</a:t>
            </a:fld>
            <a:endParaRPr lang="es-ES" sz="1200" dirty="0">
              <a:solidFill>
                <a:srgbClr val="AD1835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bg object 16">
            <a:extLst>
              <a:ext uri="{FF2B5EF4-FFF2-40B4-BE49-F238E27FC236}">
                <a16:creationId xmlns:a16="http://schemas.microsoft.com/office/drawing/2014/main" id="{21C7E8B9-8DE7-5BDD-B736-58314D0C7370}"/>
              </a:ext>
            </a:extLst>
          </p:cNvPr>
          <p:cNvSpPr/>
          <p:nvPr userDrawn="1"/>
        </p:nvSpPr>
        <p:spPr>
          <a:xfrm flipV="1">
            <a:off x="603250" y="765695"/>
            <a:ext cx="9425940" cy="45719"/>
          </a:xfrm>
          <a:custGeom>
            <a:avLst/>
            <a:gdLst/>
            <a:ahLst/>
            <a:cxnLst/>
            <a:rect l="l" t="t" r="r" b="b"/>
            <a:pathLst>
              <a:path w="9250680">
                <a:moveTo>
                  <a:pt x="0" y="0"/>
                </a:moveTo>
                <a:lnTo>
                  <a:pt x="9250578" y="0"/>
                </a:lnTo>
              </a:path>
            </a:pathLst>
          </a:custGeom>
          <a:ln w="12700">
            <a:solidFill>
              <a:srgbClr val="AD1835"/>
            </a:solidFill>
          </a:ln>
        </p:spPr>
        <p:txBody>
          <a:bodyPr wrap="square" lIns="0" tIns="0" rIns="0" bIns="0" rtlCol="0"/>
          <a:lstStyle/>
          <a:p>
            <a:endParaRPr b="0" i="0" dirty="0">
              <a:latin typeface="Montserrat" pitchFamily="2" charset="77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1642" y="2585721"/>
            <a:ext cx="8239759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rgbClr val="10498F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40702" y="1781810"/>
            <a:ext cx="973264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76777" y="7204710"/>
            <a:ext cx="346049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s-ES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40702" y="7204710"/>
            <a:ext cx="24872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786116" y="7204710"/>
            <a:ext cx="248723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B6F15528-21DE-4FAA-801E-634DDDAF4B2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</p:sldLayoutIdLst>
  <p:txStyles>
    <p:titleStyle>
      <a:lvl1pPr>
        <a:defRPr b="0" i="0">
          <a:latin typeface="Montserrat" pitchFamily="2" charset="77"/>
          <a:ea typeface="+mj-ea"/>
          <a:cs typeface="+mj-cs"/>
        </a:defRPr>
      </a:lvl1pPr>
    </p:titleStyle>
    <p:bodyStyle>
      <a:lvl1pPr marL="0">
        <a:defRPr b="0" i="0">
          <a:latin typeface="Montserrat" pitchFamily="2" charset="77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5554A-B75A-5406-18EE-20FC258E7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C7ACC911-9D82-B9BD-F97D-BF133D0946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450" y="2578100"/>
            <a:ext cx="4114800" cy="2228815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¡Escanea y</a:t>
            </a:r>
            <a:br>
              <a:rPr lang="es-ES" dirty="0">
                <a:latin typeface="Poppins" pitchFamily="2" charset="77"/>
                <a:cs typeface="Poppins" pitchFamily="2" charset="77"/>
              </a:rPr>
            </a:br>
            <a:r>
              <a:rPr lang="es-ES" dirty="0">
                <a:latin typeface="Poppins" pitchFamily="2" charset="77"/>
                <a:cs typeface="Poppins" pitchFamily="2" charset="77"/>
              </a:rPr>
              <a:t>registra</a:t>
            </a:r>
            <a:br>
              <a:rPr lang="es-ES" dirty="0">
                <a:latin typeface="Poppins" pitchFamily="2" charset="77"/>
                <a:cs typeface="Poppins" pitchFamily="2" charset="77"/>
              </a:rPr>
            </a:br>
            <a:r>
              <a:rPr lang="es-ES" dirty="0">
                <a:latin typeface="Poppins" pitchFamily="2" charset="77"/>
                <a:cs typeface="Poppins" pitchFamily="2" charset="77"/>
              </a:rPr>
              <a:t>tu asistencia!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4B4C5E3D-A93D-1326-E580-0285995055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050" y="1930717"/>
            <a:ext cx="3885565" cy="38855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3194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4647" y="3818549"/>
            <a:ext cx="5648996" cy="2469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6600"/>
              </a:lnSpc>
              <a:spcBef>
                <a:spcPts val="100"/>
              </a:spcBef>
            </a:pPr>
            <a:r>
              <a:rPr lang="es-ES" sz="4800" b="1" dirty="0">
                <a:solidFill>
                  <a:srgbClr val="114A90"/>
                </a:solidFill>
                <a:latin typeface="Poppins" pitchFamily="2" charset="77"/>
                <a:cs typeface="Poppins" pitchFamily="2" charset="77"/>
              </a:rPr>
              <a:t>IA bajo control:</a:t>
            </a:r>
            <a:br>
              <a:rPr lang="es-ES" sz="5400" b="1" dirty="0">
                <a:solidFill>
                  <a:srgbClr val="114A90"/>
                </a:solidFill>
                <a:latin typeface="Poppins" pitchFamily="2" charset="77"/>
                <a:cs typeface="Poppins" pitchFamily="2" charset="77"/>
              </a:rPr>
            </a:br>
            <a:r>
              <a:rPr lang="es-ES" sz="3200" b="1" dirty="0">
                <a:solidFill>
                  <a:srgbClr val="D0153D"/>
                </a:solidFill>
                <a:latin typeface="Poppins" pitchFamily="2" charset="77"/>
                <a:cs typeface="Poppins" pitchFamily="2" charset="77"/>
              </a:rPr>
              <a:t>Claves para cumplir la normativa europea</a:t>
            </a:r>
            <a:endParaRPr sz="3200" b="1" dirty="0">
              <a:solidFill>
                <a:srgbClr val="D0153D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94192981-9481-E947-BFC2-37207AC2F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13432" y="1968500"/>
            <a:ext cx="4713274" cy="464172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F6E342B-48D0-E91A-2C2A-95851F2E4EAB}"/>
              </a:ext>
            </a:extLst>
          </p:cNvPr>
          <p:cNvCxnSpPr/>
          <p:nvPr/>
        </p:nvCxnSpPr>
        <p:spPr>
          <a:xfrm>
            <a:off x="421806" y="3568700"/>
            <a:ext cx="1021839" cy="0"/>
          </a:xfrm>
          <a:prstGeom prst="line">
            <a:avLst/>
          </a:prstGeom>
          <a:ln w="41275">
            <a:solidFill>
              <a:srgbClr val="AD18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n 7">
            <a:extLst>
              <a:ext uri="{FF2B5EF4-FFF2-40B4-BE49-F238E27FC236}">
                <a16:creationId xmlns:a16="http://schemas.microsoft.com/office/drawing/2014/main" id="{2EF25FA7-C9B9-ECFC-CC6E-3F3C9EF0A5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851" y="1774344"/>
            <a:ext cx="2438400" cy="1090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24BFC2E-9A4D-39D4-2C3E-B0FDC6987FE3}"/>
              </a:ext>
            </a:extLst>
          </p:cNvPr>
          <p:cNvSpPr/>
          <p:nvPr/>
        </p:nvSpPr>
        <p:spPr>
          <a:xfrm>
            <a:off x="3117850" y="1852541"/>
            <a:ext cx="2057400" cy="101277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b="1" dirty="0">
              <a:solidFill>
                <a:srgbClr val="0F4890"/>
              </a:solidFill>
              <a:latin typeface="Poppins SemiBold" pitchFamily="2" charset="77"/>
              <a:cs typeface="Poppins SemiBold" pitchFamily="2" charset="77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879" y="1859894"/>
            <a:ext cx="1847182" cy="107752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84250" y="1663700"/>
            <a:ext cx="7249208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5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Índice</a:t>
            </a:r>
            <a:endParaRPr sz="5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0A66018B-46A3-98F2-D36A-7162E5DE5A90}"/>
              </a:ext>
            </a:extLst>
          </p:cNvPr>
          <p:cNvSpPr/>
          <p:nvPr/>
        </p:nvSpPr>
        <p:spPr>
          <a:xfrm>
            <a:off x="998682" y="2882900"/>
            <a:ext cx="90533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195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01. </a:t>
            </a:r>
            <a:r>
              <a:rPr lang="es-ES" sz="2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Línea temporal de la aplicación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195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02. </a:t>
            </a:r>
            <a:r>
              <a:rPr lang="es-ES" sz="20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Ámbito de aplicación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195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03. </a:t>
            </a: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Alfabetización en materia de IA</a:t>
            </a:r>
            <a:r>
              <a:rPr lang="es-ES" sz="1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endParaRPr lang="es-ES" sz="195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195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04. </a:t>
            </a: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Prácticas prohibidas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1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05</a:t>
            </a: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. Sistema de IA de alto riesgo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s-ES" sz="1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0</a:t>
            </a: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6. Sanciones en el Reglamento de Sistemas de IA de Alto Riesgo</a:t>
            </a:r>
            <a:r>
              <a:rPr lang="es-ES" sz="1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endParaRPr lang="es-ES" sz="195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1642" y="3504168"/>
            <a:ext cx="9382808" cy="751488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01. Línea temporal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áfico 3">
            <a:extLst>
              <a:ext uri="{FF2B5EF4-FFF2-40B4-BE49-F238E27FC236}">
                <a16:creationId xmlns:a16="http://schemas.microsoft.com/office/drawing/2014/main" id="{39A50D59-F08B-3115-29ED-68E59FAE1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2617" y="2655171"/>
            <a:ext cx="4210050" cy="4226592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E136DFBF-0506-1149-8955-0E3D96F60E2A}"/>
              </a:ext>
            </a:extLst>
          </p:cNvPr>
          <p:cNvSpPr txBox="1"/>
          <p:nvPr/>
        </p:nvSpPr>
        <p:spPr>
          <a:xfrm>
            <a:off x="861128" y="2252497"/>
            <a:ext cx="6639905" cy="4026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</a:pPr>
            <a:endParaRPr lang="es-ES" sz="1000" dirty="0">
              <a:latin typeface="Montserrat" pitchFamily="2" charset="77"/>
              <a:cs typeface="Verdana"/>
            </a:endParaRPr>
          </a:p>
          <a:p>
            <a:pPr marL="12700" marR="5080">
              <a:lnSpc>
                <a:spcPct val="133300"/>
              </a:lnSpc>
            </a:pPr>
            <a:endParaRPr sz="1000" dirty="0">
              <a:latin typeface="Montserrat" pitchFamily="2" charset="77"/>
              <a:cs typeface="Verdana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A048ABF-0AD4-A745-AD5D-C2FD089C0591}"/>
              </a:ext>
            </a:extLst>
          </p:cNvPr>
          <p:cNvSpPr/>
          <p:nvPr/>
        </p:nvSpPr>
        <p:spPr>
          <a:xfrm>
            <a:off x="603250" y="1060586"/>
            <a:ext cx="9144000" cy="384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Reglamento UE 2024/1689 sobre sistemas de IA: </a:t>
            </a:r>
            <a:endParaRPr lang="es-ES" sz="1400" b="1" dirty="0">
              <a:solidFill>
                <a:srgbClr val="D0153D"/>
              </a:solidFill>
              <a:latin typeface="Poppins" pitchFamily="2" charset="77"/>
              <a:cs typeface="Poppins" pitchFamily="2" charset="77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5FE2BC8-660D-7836-43E8-02154D8D71F4}"/>
              </a:ext>
            </a:extLst>
          </p:cNvPr>
          <p:cNvGrpSpPr/>
          <p:nvPr/>
        </p:nvGrpSpPr>
        <p:grpSpPr>
          <a:xfrm>
            <a:off x="784861" y="3617571"/>
            <a:ext cx="432000" cy="432000"/>
            <a:chOff x="899449" y="5397500"/>
            <a:chExt cx="432000" cy="432000"/>
          </a:xfrm>
        </p:grpSpPr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EFC2C422-52A0-E213-263F-824A0D57285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6" name="Graphic 5" descr="Badge Tick with solid fill">
              <a:extLst>
                <a:ext uri="{FF2B5EF4-FFF2-40B4-BE49-F238E27FC236}">
                  <a16:creationId xmlns:a16="http://schemas.microsoft.com/office/drawing/2014/main" id="{4D25A841-13FA-1131-0A8F-5A48B35F9572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sp>
        <p:nvSpPr>
          <p:cNvPr id="7" name="object 6">
            <a:extLst>
              <a:ext uri="{FF2B5EF4-FFF2-40B4-BE49-F238E27FC236}">
                <a16:creationId xmlns:a16="http://schemas.microsoft.com/office/drawing/2014/main" id="{1A34E1D5-D691-BE8F-C045-34CBE9A73C81}"/>
              </a:ext>
            </a:extLst>
          </p:cNvPr>
          <p:cNvSpPr txBox="1"/>
          <p:nvPr/>
        </p:nvSpPr>
        <p:spPr>
          <a:xfrm>
            <a:off x="603250" y="401010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1AAD676-BB22-0484-F33E-1DEFD0817BAF}"/>
              </a:ext>
            </a:extLst>
          </p:cNvPr>
          <p:cNvSpPr txBox="1"/>
          <p:nvPr/>
        </p:nvSpPr>
        <p:spPr>
          <a:xfrm>
            <a:off x="1266455" y="1698115"/>
            <a:ext cx="8737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01/08/2024: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Entrada en vigor</a:t>
            </a:r>
            <a:endParaRPr lang="es-ES" sz="1400" dirty="0">
              <a:solidFill>
                <a:srgbClr val="D0153D"/>
              </a:solidFill>
              <a:latin typeface="Poppins" pitchFamily="2" charset="77"/>
              <a:cs typeface="Poppins" pitchFamily="2" charset="77"/>
            </a:endParaRPr>
          </a:p>
          <a:p>
            <a:endParaRPr lang="es-ES" dirty="0">
              <a:latin typeface="Montserrat" pitchFamily="2" charset="77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53B77CE-A054-C091-BD69-FA7BC0E86341}"/>
              </a:ext>
            </a:extLst>
          </p:cNvPr>
          <p:cNvSpPr txBox="1"/>
          <p:nvPr/>
        </p:nvSpPr>
        <p:spPr>
          <a:xfrm>
            <a:off x="1291528" y="2350596"/>
            <a:ext cx="8737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02/02/2025:  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Alfabetización en IA y principales prácticas prohibidas</a:t>
            </a:r>
            <a:endParaRPr lang="es-ES" dirty="0">
              <a:latin typeface="Montserrat" pitchFamily="2" charset="77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C4FBB53-6B84-0A11-EF64-89DE8B3C2004}"/>
              </a:ext>
            </a:extLst>
          </p:cNvPr>
          <p:cNvSpPr txBox="1"/>
          <p:nvPr/>
        </p:nvSpPr>
        <p:spPr>
          <a:xfrm>
            <a:off x="1290415" y="2919358"/>
            <a:ext cx="5406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02/08/2025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: Gobernanza y obligaciones sobre modelos de IA de uso general</a:t>
            </a:r>
            <a:endParaRPr lang="es-ES" dirty="0">
              <a:latin typeface="Montserrat" pitchFamily="2" charset="77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71CC1CD-6E47-328E-2675-0571D958A10C}"/>
              </a:ext>
            </a:extLst>
          </p:cNvPr>
          <p:cNvSpPr txBox="1"/>
          <p:nvPr/>
        </p:nvSpPr>
        <p:spPr>
          <a:xfrm>
            <a:off x="1291528" y="3679682"/>
            <a:ext cx="87371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02/08/2026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: Aplicación general del reglamento </a:t>
            </a:r>
            <a:endParaRPr lang="es-ES" sz="1400" dirty="0">
              <a:latin typeface="Montserrat" pitchFamily="2" charset="77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F3E7E17-8E00-9811-BBB2-6D083923466F}"/>
              </a:ext>
            </a:extLst>
          </p:cNvPr>
          <p:cNvGrpSpPr/>
          <p:nvPr/>
        </p:nvGrpSpPr>
        <p:grpSpPr>
          <a:xfrm>
            <a:off x="777445" y="1645247"/>
            <a:ext cx="432000" cy="432000"/>
            <a:chOff x="899449" y="5397500"/>
            <a:chExt cx="432000" cy="432000"/>
          </a:xfrm>
        </p:grpSpPr>
        <p:sp>
          <p:nvSpPr>
            <p:cNvPr id="5" name="Flowchart: Connector 18">
              <a:extLst>
                <a:ext uri="{FF2B5EF4-FFF2-40B4-BE49-F238E27FC236}">
                  <a16:creationId xmlns:a16="http://schemas.microsoft.com/office/drawing/2014/main" id="{303642A8-59BC-44A7-B804-7112FA7D8F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11" name="Graphic 5" descr="Badge Tick with solid fill">
              <a:extLst>
                <a:ext uri="{FF2B5EF4-FFF2-40B4-BE49-F238E27FC236}">
                  <a16:creationId xmlns:a16="http://schemas.microsoft.com/office/drawing/2014/main" id="{A69995C4-B45D-BD6F-6E14-A2F194CD7C0B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FD52FC34-C9A7-08BD-4ACC-1E5295F0CC33}"/>
              </a:ext>
            </a:extLst>
          </p:cNvPr>
          <p:cNvGrpSpPr/>
          <p:nvPr/>
        </p:nvGrpSpPr>
        <p:grpSpPr>
          <a:xfrm>
            <a:off x="784861" y="2270412"/>
            <a:ext cx="432000" cy="432000"/>
            <a:chOff x="899449" y="5397500"/>
            <a:chExt cx="432000" cy="432000"/>
          </a:xfrm>
        </p:grpSpPr>
        <p:sp>
          <p:nvSpPr>
            <p:cNvPr id="25" name="Flowchart: Connector 18">
              <a:extLst>
                <a:ext uri="{FF2B5EF4-FFF2-40B4-BE49-F238E27FC236}">
                  <a16:creationId xmlns:a16="http://schemas.microsoft.com/office/drawing/2014/main" id="{C96A6F90-040F-AD87-6C19-FA967922A4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26" name="Graphic 5" descr="Badge Tick with solid fill">
              <a:extLst>
                <a:ext uri="{FF2B5EF4-FFF2-40B4-BE49-F238E27FC236}">
                  <a16:creationId xmlns:a16="http://schemas.microsoft.com/office/drawing/2014/main" id="{3E4CCF92-344B-6DA3-AFC0-95B91501D9F8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25927BB5-FB02-EDC8-C204-45178EC70230}"/>
              </a:ext>
            </a:extLst>
          </p:cNvPr>
          <p:cNvGrpSpPr/>
          <p:nvPr/>
        </p:nvGrpSpPr>
        <p:grpSpPr>
          <a:xfrm>
            <a:off x="777445" y="2909472"/>
            <a:ext cx="432000" cy="432000"/>
            <a:chOff x="899449" y="5397500"/>
            <a:chExt cx="432000" cy="432000"/>
          </a:xfrm>
        </p:grpSpPr>
        <p:sp>
          <p:nvSpPr>
            <p:cNvPr id="28" name="Flowchart: Connector 18">
              <a:extLst>
                <a:ext uri="{FF2B5EF4-FFF2-40B4-BE49-F238E27FC236}">
                  <a16:creationId xmlns:a16="http://schemas.microsoft.com/office/drawing/2014/main" id="{17CC09C9-EF66-D7D3-43BA-CC7F5DD405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29" name="Graphic 5" descr="Badge Tick with solid fill">
              <a:extLst>
                <a:ext uri="{FF2B5EF4-FFF2-40B4-BE49-F238E27FC236}">
                  <a16:creationId xmlns:a16="http://schemas.microsoft.com/office/drawing/2014/main" id="{D0685AA9-096A-1B5B-4436-953A0485290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36D2685E-E998-2B30-B74B-05B2DD592828}"/>
              </a:ext>
            </a:extLst>
          </p:cNvPr>
          <p:cNvGrpSpPr/>
          <p:nvPr/>
        </p:nvGrpSpPr>
        <p:grpSpPr>
          <a:xfrm>
            <a:off x="780157" y="4336467"/>
            <a:ext cx="432000" cy="432000"/>
            <a:chOff x="899449" y="5397500"/>
            <a:chExt cx="432000" cy="432000"/>
          </a:xfrm>
        </p:grpSpPr>
        <p:sp>
          <p:nvSpPr>
            <p:cNvPr id="34" name="Flowchart: Connector 18">
              <a:extLst>
                <a:ext uri="{FF2B5EF4-FFF2-40B4-BE49-F238E27FC236}">
                  <a16:creationId xmlns:a16="http://schemas.microsoft.com/office/drawing/2014/main" id="{28F0AEF0-E0F7-2F72-FF3E-67166CF9AB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35" name="Graphic 5" descr="Badge Tick with solid fill">
              <a:extLst>
                <a:ext uri="{FF2B5EF4-FFF2-40B4-BE49-F238E27FC236}">
                  <a16:creationId xmlns:a16="http://schemas.microsoft.com/office/drawing/2014/main" id="{D6129B68-40F5-7212-967B-7F44895F168C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sp>
        <p:nvSpPr>
          <p:cNvPr id="37" name="CuadroTexto 36">
            <a:extLst>
              <a:ext uri="{FF2B5EF4-FFF2-40B4-BE49-F238E27FC236}">
                <a16:creationId xmlns:a16="http://schemas.microsoft.com/office/drawing/2014/main" id="{C410480B-CA59-DC04-3794-7910DAA69AB1}"/>
              </a:ext>
            </a:extLst>
          </p:cNvPr>
          <p:cNvSpPr txBox="1"/>
          <p:nvPr/>
        </p:nvSpPr>
        <p:spPr>
          <a:xfrm>
            <a:off x="1284112" y="4435603"/>
            <a:ext cx="49438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02/12/2027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: Sistemas de alto riesgo del artículo 6.2 y Anexo III</a:t>
            </a:r>
            <a:endParaRPr lang="es-ES" dirty="0">
              <a:latin typeface="Montserrat" pitchFamily="2" charset="77"/>
            </a:endParaRPr>
          </a:p>
        </p:txBody>
      </p:sp>
      <p:grpSp>
        <p:nvGrpSpPr>
          <p:cNvPr id="38" name="Grupo 37">
            <a:extLst>
              <a:ext uri="{FF2B5EF4-FFF2-40B4-BE49-F238E27FC236}">
                <a16:creationId xmlns:a16="http://schemas.microsoft.com/office/drawing/2014/main" id="{8361D072-091B-0E0C-6F64-B0534FF018A4}"/>
              </a:ext>
            </a:extLst>
          </p:cNvPr>
          <p:cNvGrpSpPr/>
          <p:nvPr/>
        </p:nvGrpSpPr>
        <p:grpSpPr>
          <a:xfrm>
            <a:off x="782869" y="5118610"/>
            <a:ext cx="432000" cy="432000"/>
            <a:chOff x="899449" y="5397500"/>
            <a:chExt cx="432000" cy="432000"/>
          </a:xfrm>
        </p:grpSpPr>
        <p:sp>
          <p:nvSpPr>
            <p:cNvPr id="39" name="Flowchart: Connector 18">
              <a:extLst>
                <a:ext uri="{FF2B5EF4-FFF2-40B4-BE49-F238E27FC236}">
                  <a16:creationId xmlns:a16="http://schemas.microsoft.com/office/drawing/2014/main" id="{CB9E19A4-15B9-E56D-70E3-598BF381D1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40" name="Graphic 5" descr="Badge Tick with solid fill">
              <a:extLst>
                <a:ext uri="{FF2B5EF4-FFF2-40B4-BE49-F238E27FC236}">
                  <a16:creationId xmlns:a16="http://schemas.microsoft.com/office/drawing/2014/main" id="{E2A22170-30C5-00E5-399F-44A0C095EE4E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sp>
        <p:nvSpPr>
          <p:cNvPr id="42" name="CuadroTexto 41">
            <a:extLst>
              <a:ext uri="{FF2B5EF4-FFF2-40B4-BE49-F238E27FC236}">
                <a16:creationId xmlns:a16="http://schemas.microsoft.com/office/drawing/2014/main" id="{8FC09352-B21C-8412-E699-F88857835A9C}"/>
              </a:ext>
            </a:extLst>
          </p:cNvPr>
          <p:cNvSpPr txBox="1"/>
          <p:nvPr/>
        </p:nvSpPr>
        <p:spPr>
          <a:xfrm>
            <a:off x="1248232" y="5118610"/>
            <a:ext cx="49438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02/12/2027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: Sistemas de alto riesgo vinculados a productos regulados en el artículo 6.1 y Anexo I</a:t>
            </a:r>
            <a:endParaRPr lang="es-ES" sz="1800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168048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1642" y="3504168"/>
            <a:ext cx="9382808" cy="751488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02. Ámbito de aplicación</a:t>
            </a:r>
          </a:p>
        </p:txBody>
      </p:sp>
    </p:spTree>
    <p:extLst>
      <p:ext uri="{BB962C8B-B14F-4D97-AF65-F5344CB8AC3E}">
        <p14:creationId xmlns:p14="http://schemas.microsoft.com/office/powerpoint/2010/main" val="68342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AA048ABF-0AD4-A745-AD5D-C2FD089C0591}"/>
              </a:ext>
            </a:extLst>
          </p:cNvPr>
          <p:cNvSpPr/>
          <p:nvPr/>
        </p:nvSpPr>
        <p:spPr>
          <a:xfrm>
            <a:off x="603946" y="977900"/>
            <a:ext cx="7466904" cy="1354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A)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proveedores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que introduzcan en el mercado o pongan en servicio sistemas de IA o que introduzcan en el mercado modelos de IA de uso general en la Unión, con independencia de si dichos proveedores están establecidos o ubicados en la Unión o en un tercer país. 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B96CFBC2-B1C2-64D8-460C-251C535757D2}"/>
              </a:ext>
            </a:extLst>
          </p:cNvPr>
          <p:cNvSpPr txBox="1"/>
          <p:nvPr/>
        </p:nvSpPr>
        <p:spPr>
          <a:xfrm>
            <a:off x="603946" y="427157"/>
            <a:ext cx="93453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F298C061-3934-900B-06DD-902BD71F6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650" y="3749571"/>
            <a:ext cx="5208047" cy="326211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3E8BB6D-8574-455A-2D6E-748090F5DAAC}"/>
              </a:ext>
            </a:extLst>
          </p:cNvPr>
          <p:cNvSpPr txBox="1"/>
          <p:nvPr/>
        </p:nvSpPr>
        <p:spPr>
          <a:xfrm>
            <a:off x="586404" y="2332373"/>
            <a:ext cx="9244276" cy="1031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B)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responsables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del despliegue de sistemas de IA que estén establecidos o ubicados en la Unión.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240C6B-541F-CB95-0B5D-B0411DFDB06B}"/>
              </a:ext>
            </a:extLst>
          </p:cNvPr>
          <p:cNvSpPr txBox="1"/>
          <p:nvPr/>
        </p:nvSpPr>
        <p:spPr>
          <a:xfrm>
            <a:off x="586404" y="3077975"/>
            <a:ext cx="8856046" cy="1031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C)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proveedores y responsables del despliegue de sistemas de IA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 estén establecidos o ubicados en un tercer país, cuando los resultados de salida generados por el sistema de IA se utilicen en la Unión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3B36895-F5FA-9C9E-8D66-A51E9F62A296}"/>
              </a:ext>
            </a:extLst>
          </p:cNvPr>
          <p:cNvSpPr txBox="1"/>
          <p:nvPr/>
        </p:nvSpPr>
        <p:spPr>
          <a:xfrm>
            <a:off x="586404" y="4109283"/>
            <a:ext cx="5406012" cy="384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D)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importadores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 distribuidores de sistemas de IA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1E0193F-12EF-4B23-6BBA-C62C1C184D44}"/>
              </a:ext>
            </a:extLst>
          </p:cNvPr>
          <p:cNvSpPr txBox="1"/>
          <p:nvPr/>
        </p:nvSpPr>
        <p:spPr>
          <a:xfrm>
            <a:off x="589222" y="4488104"/>
            <a:ext cx="5576628" cy="1030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E)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fabricantes de productos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 introduzcan en el mercado o pongan en servicio un sistema de IA junto con su producto y con su propio nombre o marca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733680B-11BE-BD2D-D69C-1D3A23BE4412}"/>
              </a:ext>
            </a:extLst>
          </p:cNvPr>
          <p:cNvSpPr txBox="1"/>
          <p:nvPr/>
        </p:nvSpPr>
        <p:spPr>
          <a:xfrm>
            <a:off x="586404" y="5477827"/>
            <a:ext cx="5576628" cy="707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F)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representantes autorizados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los proveedores que no estén establecidos en la Unión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E2D1777-B646-977B-EA99-8CAC17733184}"/>
              </a:ext>
            </a:extLst>
          </p:cNvPr>
          <p:cNvSpPr txBox="1"/>
          <p:nvPr/>
        </p:nvSpPr>
        <p:spPr>
          <a:xfrm>
            <a:off x="583586" y="6181097"/>
            <a:ext cx="5406012" cy="708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G) </a:t>
            </a:r>
            <a:r>
              <a:rPr lang="es-ES" sz="1400" dirty="0">
                <a:solidFill>
                  <a:srgbClr val="292524"/>
                </a:solidFill>
                <a:latin typeface="-apple-system"/>
              </a:rPr>
              <a:t>)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personas afectadas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 estén ubicadas en la Unión</a:t>
            </a:r>
          </a:p>
        </p:txBody>
      </p:sp>
    </p:spTree>
    <p:extLst>
      <p:ext uri="{BB962C8B-B14F-4D97-AF65-F5344CB8AC3E}">
        <p14:creationId xmlns:p14="http://schemas.microsoft.com/office/powerpoint/2010/main" val="38265187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21642" y="3504168"/>
            <a:ext cx="9382808" cy="1490152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03. Alfabetización en materia     de IA</a:t>
            </a:r>
          </a:p>
        </p:txBody>
      </p:sp>
    </p:spTree>
    <p:extLst>
      <p:ext uri="{BB962C8B-B14F-4D97-AF65-F5344CB8AC3E}">
        <p14:creationId xmlns:p14="http://schemas.microsoft.com/office/powerpoint/2010/main" val="3584427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3A131-BB42-8860-92B0-6B3940D7F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8BA50D-7D5F-D501-31D6-E37A88487854}"/>
              </a:ext>
            </a:extLst>
          </p:cNvPr>
          <p:cNvSpPr txBox="1"/>
          <p:nvPr/>
        </p:nvSpPr>
        <p:spPr>
          <a:xfrm>
            <a:off x="679450" y="1358900"/>
            <a:ext cx="4210050" cy="5370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Los proveedores y responsables del despliegue de sistemas de IA </a:t>
            </a:r>
            <a:r>
              <a:rPr lang="es-ES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adoptarán medidas</a:t>
            </a:r>
            <a:r>
              <a:rPr lang="es-ES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para garantizar que, en la mayor medida posible, su personal y demás personas que se encarguen en su nombre del funcionamiento y la utilización de sistemas de IA </a:t>
            </a:r>
            <a:r>
              <a:rPr lang="es-ES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tengan un nivel suficiente de alfabetización en materia de IA</a:t>
            </a:r>
            <a:r>
              <a:rPr lang="es-ES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teniendo en cuenta sus conocimientos técnicos, su experiencia, su educación y su formación, así como el contexto previsto de uso de los sistemas de IA y las personas o los colectivos de personas en que se van a utilizar dichos sistemas.</a:t>
            </a:r>
            <a:endParaRPr lang="es-ES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>
              <a:lnSpc>
                <a:spcPct val="150000"/>
              </a:lnSpc>
            </a:pPr>
            <a:endParaRPr lang="es-ES" sz="1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object 6">
            <a:extLst>
              <a:ext uri="{FF2B5EF4-FFF2-40B4-BE49-F238E27FC236}">
                <a16:creationId xmlns:a16="http://schemas.microsoft.com/office/drawing/2014/main" id="{6364F331-E74B-98A2-DA83-742B44400DDF}"/>
              </a:ext>
            </a:extLst>
          </p:cNvPr>
          <p:cNvSpPr txBox="1"/>
          <p:nvPr/>
        </p:nvSpPr>
        <p:spPr>
          <a:xfrm>
            <a:off x="527050" y="423315"/>
            <a:ext cx="9525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85B689D1-291E-7991-9E66-7596CAE02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2850" y="1689989"/>
            <a:ext cx="4210050" cy="4260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34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C4FDF-6F87-49C2-5D67-23B1768A7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D95FA24A-D468-2652-77BF-7601991CCE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1642" y="3504168"/>
            <a:ext cx="9382808" cy="751488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04. Prácticas prohibidas</a:t>
            </a:r>
          </a:p>
        </p:txBody>
      </p:sp>
    </p:spTree>
    <p:extLst>
      <p:ext uri="{BB962C8B-B14F-4D97-AF65-F5344CB8AC3E}">
        <p14:creationId xmlns:p14="http://schemas.microsoft.com/office/powerpoint/2010/main" val="3527950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A1B96-0F36-65B2-4F7F-44AC6C428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B8DA3A10-BDE7-1321-0527-B6F28BA2C52D}"/>
              </a:ext>
            </a:extLst>
          </p:cNvPr>
          <p:cNvSpPr txBox="1"/>
          <p:nvPr/>
        </p:nvSpPr>
        <p:spPr>
          <a:xfrm>
            <a:off x="603250" y="374399"/>
            <a:ext cx="92964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2E618EB6-2F46-2F79-8404-D3F7C4AF27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8850" y="3858288"/>
            <a:ext cx="3143250" cy="3155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BD4F78D-40C4-CE53-1B07-DE2678C8B3B1}"/>
              </a:ext>
            </a:extLst>
          </p:cNvPr>
          <p:cNvSpPr txBox="1"/>
          <p:nvPr/>
        </p:nvSpPr>
        <p:spPr>
          <a:xfrm>
            <a:off x="603250" y="1282700"/>
            <a:ext cx="9753600" cy="200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1)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introducción en el mercado, la puesta en servicio o la utilización de un sistema de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IA que se sirva de técnicas subliminales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que trasciendan la conciencia de una persona mermando de manera apreciable su capacidad para tomar una decisión informada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 haciendo que tomen una decisión que de otro modo no habrían tomado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de un modo que provoque, o sea razonablemente probable que provoque, perjuicios considerables a esa persona, a otra persona o a un colectivo de personas.</a:t>
            </a:r>
          </a:p>
          <a:p>
            <a:pPr>
              <a:lnSpc>
                <a:spcPct val="150000"/>
              </a:lnSpc>
            </a:pPr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E0588B4-4216-A4F7-A223-EC89F7F9CEB4}"/>
              </a:ext>
            </a:extLst>
          </p:cNvPr>
          <p:cNvSpPr txBox="1"/>
          <p:nvPr/>
        </p:nvSpPr>
        <p:spPr>
          <a:xfrm>
            <a:off x="603250" y="3427493"/>
            <a:ext cx="6929664" cy="2647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2)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introducción en el mercado, la puesta en servicio o la utilización de un sistema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IA que explote alguna de las vulnerabilidades de una persona física o un determinado colectivo de personas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derivadas de su edad o discapacidad, o de una situación social o económica específica,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 la finalidad o el efecto de alterar de manera sustancial el comportamiento de dicha persona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de una persona que pertenezca a dicho colectivo de un modo que provoque, o sea razonablemente probable que provoque, perjuicios considerables a esa persona o a otra</a:t>
            </a:r>
          </a:p>
        </p:txBody>
      </p:sp>
    </p:spTree>
    <p:extLst>
      <p:ext uri="{BB962C8B-B14F-4D97-AF65-F5344CB8AC3E}">
        <p14:creationId xmlns:p14="http://schemas.microsoft.com/office/powerpoint/2010/main" val="2317556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9E581-7C94-FE8A-EC19-6DF4CBADE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4BCE8CB4-9181-AB13-C333-248F6B00ACEA}"/>
              </a:ext>
            </a:extLst>
          </p:cNvPr>
          <p:cNvSpPr txBox="1"/>
          <p:nvPr/>
        </p:nvSpPr>
        <p:spPr>
          <a:xfrm>
            <a:off x="603250" y="374399"/>
            <a:ext cx="92964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52FBE31F-C84F-15DB-816C-5F334E793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8850" y="3858288"/>
            <a:ext cx="3143250" cy="315560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8870FC0-17D6-4FC6-1245-2D697B84DFF6}"/>
              </a:ext>
            </a:extLst>
          </p:cNvPr>
          <p:cNvSpPr txBox="1"/>
          <p:nvPr/>
        </p:nvSpPr>
        <p:spPr>
          <a:xfrm>
            <a:off x="603250" y="1282700"/>
            <a:ext cx="9753600" cy="1677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3)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introducción en el mercado, la puesta en servicio o la utilización de sistemas de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IA para evaluar o clasificar a personas físicas o a colectivos de personas durante un período determinado de tiempo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atendiendo a su comportamiento social o a características personales o de su personalidad conocidas, inferidas o predichas, de forma que la puntuación ciudadana resultante provoque una o varias de las situaciones siguientes</a:t>
            </a:r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21B3031-1428-F76F-1F62-A7DBC5770E4C}"/>
              </a:ext>
            </a:extLst>
          </p:cNvPr>
          <p:cNvSpPr txBox="1"/>
          <p:nvPr/>
        </p:nvSpPr>
        <p:spPr>
          <a:xfrm>
            <a:off x="908050" y="3104328"/>
            <a:ext cx="6400800" cy="2970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 trato perjudicial o desfavorable hacia determinadas personas físicas o colectivos de personas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 contextos sociales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 no guarden relación con los contextos donde se generaron o recabaron los datos originalmente</a:t>
            </a:r>
          </a:p>
          <a:p>
            <a:pPr>
              <a:lnSpc>
                <a:spcPct val="150000"/>
              </a:lnSpc>
            </a:pPr>
            <a:endParaRPr lang="es-ES" sz="14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 trato perjudicial o desfavorable hacia determinadas personas físicas o colectivos de personas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que sea injustificado o desproporcionado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con respecto a su comportamiento social o la gravedad de este</a:t>
            </a:r>
          </a:p>
        </p:txBody>
      </p:sp>
    </p:spTree>
    <p:extLst>
      <p:ext uri="{BB962C8B-B14F-4D97-AF65-F5344CB8AC3E}">
        <p14:creationId xmlns:p14="http://schemas.microsoft.com/office/powerpoint/2010/main" val="3135596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1459D-5432-69D2-70C7-322733D84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6">
            <a:extLst>
              <a:ext uri="{FF2B5EF4-FFF2-40B4-BE49-F238E27FC236}">
                <a16:creationId xmlns:a16="http://schemas.microsoft.com/office/drawing/2014/main" id="{240AD61A-0049-847A-AEDF-3146BC5C0586}"/>
              </a:ext>
            </a:extLst>
          </p:cNvPr>
          <p:cNvSpPr txBox="1"/>
          <p:nvPr/>
        </p:nvSpPr>
        <p:spPr>
          <a:xfrm>
            <a:off x="603250" y="374399"/>
            <a:ext cx="9296400" cy="7643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3AB164C1-8681-4306-61E1-40DA8759F7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8217" y="3606670"/>
            <a:ext cx="3393883" cy="340721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9E99BAC-71C0-E94D-B9BA-BADE7C79F0B6}"/>
              </a:ext>
            </a:extLst>
          </p:cNvPr>
          <p:cNvSpPr txBox="1"/>
          <p:nvPr/>
        </p:nvSpPr>
        <p:spPr>
          <a:xfrm>
            <a:off x="603250" y="1282700"/>
            <a:ext cx="9753600" cy="2323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4)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introducción en el mercado, la puesta en servicio para este fin específico o el uso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un sistema de IA para realizar evaluaciones de riesgos de personas físicas con el fin de valorar o predecir el riesgo de que una persona física cometa un delito basándose únicamente en la elaboración del perfil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una persona física o en la evaluación de los rasgos y características de su personalidad; esta prohibición no se aplicará a los sistemas de IA utilizados para apoyar la valoración humana de la implicación de una persona en una actividad delictiva que ya se base en hechos objetivos y verificables directamente relacionados con una actividad delictiva</a:t>
            </a:r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AA15642-20A1-297E-3FA6-222CCDE2BFC2}"/>
              </a:ext>
            </a:extLst>
          </p:cNvPr>
          <p:cNvSpPr txBox="1"/>
          <p:nvPr/>
        </p:nvSpPr>
        <p:spPr>
          <a:xfrm>
            <a:off x="603250" y="3567635"/>
            <a:ext cx="6929664" cy="1353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5)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introducción en el mercado, la puesta en servicio para este fin específico o el uso de sistemas de IA que creen o amplíen bases de datos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 reconocimiento facial mediante la extracción no selectiva de imágenes faciales de internet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 de circuitos cerrados de televisión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F4F5A0-2813-8E41-D2E6-D46073F31E0E}"/>
              </a:ext>
            </a:extLst>
          </p:cNvPr>
          <p:cNvSpPr txBox="1"/>
          <p:nvPr/>
        </p:nvSpPr>
        <p:spPr>
          <a:xfrm>
            <a:off x="603250" y="4952932"/>
            <a:ext cx="6553688" cy="200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6) 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 introducción en el mercado, la puesta en servicio para este fin específico o el uso de sistemas de IA </a:t>
            </a:r>
            <a:r>
              <a:rPr lang="es-ES" sz="14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para inferir las emociones de una persona física en los lugares de trabajo y en los centros educativos</a:t>
            </a:r>
            <a:r>
              <a:rPr lang="es-ES" sz="14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excepto cuando el sistema de IA esté destinado a ser instalado o introducido en el mercado por motivos médicos o de seguridad</a:t>
            </a:r>
          </a:p>
        </p:txBody>
      </p:sp>
    </p:spTree>
    <p:extLst>
      <p:ext uri="{BB962C8B-B14F-4D97-AF65-F5344CB8AC3E}">
        <p14:creationId xmlns:p14="http://schemas.microsoft.com/office/powerpoint/2010/main" val="1195857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7ABE7-13EC-590F-F31A-F2A05A261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406BEB56-6E7C-5C69-85B9-2A5B1007D1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1642" y="3504168"/>
            <a:ext cx="9382808" cy="1490152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05. Sistema de IA de alto riesgo</a:t>
            </a:r>
          </a:p>
        </p:txBody>
      </p:sp>
    </p:spTree>
    <p:extLst>
      <p:ext uri="{BB962C8B-B14F-4D97-AF65-F5344CB8AC3E}">
        <p14:creationId xmlns:p14="http://schemas.microsoft.com/office/powerpoint/2010/main" val="1246943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791E5-7F81-0A14-09E1-B5C071CD4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áfico 3">
            <a:extLst>
              <a:ext uri="{FF2B5EF4-FFF2-40B4-BE49-F238E27FC236}">
                <a16:creationId xmlns:a16="http://schemas.microsoft.com/office/drawing/2014/main" id="{CF4F8642-9620-ACC9-3311-9D397C187C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2617" y="2655171"/>
            <a:ext cx="4210050" cy="4226592"/>
          </a:xfrm>
          <a:prstGeom prst="rect">
            <a:avLst/>
          </a:prstGeom>
        </p:spPr>
      </p:pic>
      <p:sp>
        <p:nvSpPr>
          <p:cNvPr id="8" name="object 3">
            <a:extLst>
              <a:ext uri="{FF2B5EF4-FFF2-40B4-BE49-F238E27FC236}">
                <a16:creationId xmlns:a16="http://schemas.microsoft.com/office/drawing/2014/main" id="{99AC315F-BFEE-A635-2561-E0B210042FA5}"/>
              </a:ext>
            </a:extLst>
          </p:cNvPr>
          <p:cNvSpPr txBox="1"/>
          <p:nvPr/>
        </p:nvSpPr>
        <p:spPr>
          <a:xfrm>
            <a:off x="861128" y="2252497"/>
            <a:ext cx="6639905" cy="4026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3300"/>
              </a:lnSpc>
            </a:pPr>
            <a:endParaRPr lang="es-ES" sz="1000" dirty="0">
              <a:latin typeface="Montserrat" pitchFamily="2" charset="77"/>
              <a:cs typeface="Verdana"/>
            </a:endParaRPr>
          </a:p>
          <a:p>
            <a:pPr marL="12700" marR="5080">
              <a:lnSpc>
                <a:spcPct val="133300"/>
              </a:lnSpc>
            </a:pPr>
            <a:endParaRPr sz="1000" dirty="0">
              <a:latin typeface="Montserrat" pitchFamily="2" charset="77"/>
              <a:cs typeface="Verdana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ADB86F4A-C323-C352-5723-7EF66A71BDDA}"/>
              </a:ext>
            </a:extLst>
          </p:cNvPr>
          <p:cNvSpPr/>
          <p:nvPr/>
        </p:nvSpPr>
        <p:spPr>
          <a:xfrm>
            <a:off x="603250" y="1060586"/>
            <a:ext cx="9144000" cy="38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Un sistema pertenece a esta categoría si cumple alguna de las siguientes condiciones</a:t>
            </a: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: </a:t>
            </a:r>
            <a:endParaRPr lang="es-ES" sz="1400" b="1" dirty="0">
              <a:solidFill>
                <a:srgbClr val="D0153D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2BC8AD77-1874-A91C-408F-34ABA7C6C719}"/>
              </a:ext>
            </a:extLst>
          </p:cNvPr>
          <p:cNvSpPr txBox="1"/>
          <p:nvPr/>
        </p:nvSpPr>
        <p:spPr>
          <a:xfrm>
            <a:off x="603250" y="401010"/>
            <a:ext cx="914400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  <a:endParaRPr sz="2400" b="1" dirty="0">
              <a:solidFill>
                <a:schemeClr val="tx1">
                  <a:lumMod val="50000"/>
                  <a:lumOff val="50000"/>
                </a:schemeClr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A2BC920-6DF5-BF71-A47F-87403B79EF5E}"/>
              </a:ext>
            </a:extLst>
          </p:cNvPr>
          <p:cNvSpPr txBox="1"/>
          <p:nvPr/>
        </p:nvSpPr>
        <p:spPr>
          <a:xfrm>
            <a:off x="1266455" y="1698115"/>
            <a:ext cx="8737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400" dirty="0">
              <a:solidFill>
                <a:srgbClr val="D0153D"/>
              </a:solidFill>
              <a:latin typeface="Poppins" pitchFamily="2" charset="77"/>
              <a:cs typeface="Poppins" pitchFamily="2" charset="77"/>
            </a:endParaRPr>
          </a:p>
          <a:p>
            <a:endParaRPr lang="es-ES" dirty="0">
              <a:latin typeface="Montserrat" pitchFamily="2" charset="77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39D266A-709D-AB0C-FD36-979F7A2F8623}"/>
              </a:ext>
            </a:extLst>
          </p:cNvPr>
          <p:cNvGrpSpPr/>
          <p:nvPr/>
        </p:nvGrpSpPr>
        <p:grpSpPr>
          <a:xfrm>
            <a:off x="778678" y="1831491"/>
            <a:ext cx="432000" cy="432000"/>
            <a:chOff x="899449" y="5397500"/>
            <a:chExt cx="432000" cy="432000"/>
          </a:xfrm>
        </p:grpSpPr>
        <p:sp>
          <p:nvSpPr>
            <p:cNvPr id="5" name="Flowchart: Connector 18">
              <a:extLst>
                <a:ext uri="{FF2B5EF4-FFF2-40B4-BE49-F238E27FC236}">
                  <a16:creationId xmlns:a16="http://schemas.microsoft.com/office/drawing/2014/main" id="{190B64C9-BFD9-B741-C832-A04C59B0F1B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11" name="Graphic 5" descr="Badge Tick with solid fill">
              <a:extLst>
                <a:ext uri="{FF2B5EF4-FFF2-40B4-BE49-F238E27FC236}">
                  <a16:creationId xmlns:a16="http://schemas.microsoft.com/office/drawing/2014/main" id="{EE4B04C3-2AA5-1001-CE58-7C4E74C51DAA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2F2F5DF-6FDE-5CA4-2F2E-5928E0F86347}"/>
              </a:ext>
            </a:extLst>
          </p:cNvPr>
          <p:cNvSpPr txBox="1"/>
          <p:nvPr/>
        </p:nvSpPr>
        <p:spPr>
          <a:xfrm>
            <a:off x="1266455" y="1706916"/>
            <a:ext cx="87371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Componentes de seguridad de productos (Anexo I):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Sistemas de IA integrados en productos que ya requieren una evaluación de seguridad por terceros bajo la normativa de la UE (por ejemplo, </a:t>
            </a: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dispositivos médicos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, aviación, automoción, ascensores o juguetes). </a:t>
            </a:r>
          </a:p>
          <a:p>
            <a:endParaRPr lang="es-ES" sz="1400" dirty="0">
              <a:solidFill>
                <a:srgbClr val="D0153D"/>
              </a:solidFill>
              <a:latin typeface="Poppins" pitchFamily="2" charset="77"/>
              <a:cs typeface="Poppins" pitchFamily="2" charset="77"/>
            </a:endParaRPr>
          </a:p>
          <a:p>
            <a:endParaRPr lang="es-ES" dirty="0">
              <a:latin typeface="Montserrat" pitchFamily="2" charset="77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650D31FF-42C8-C25E-7A8D-DA1C67FBC98F}"/>
              </a:ext>
            </a:extLst>
          </p:cNvPr>
          <p:cNvGrpSpPr/>
          <p:nvPr/>
        </p:nvGrpSpPr>
        <p:grpSpPr>
          <a:xfrm>
            <a:off x="747709" y="2777553"/>
            <a:ext cx="432000" cy="432000"/>
            <a:chOff x="899449" y="5397500"/>
            <a:chExt cx="432000" cy="432000"/>
          </a:xfrm>
        </p:grpSpPr>
        <p:sp>
          <p:nvSpPr>
            <p:cNvPr id="16" name="Flowchart: Connector 18">
              <a:extLst>
                <a:ext uri="{FF2B5EF4-FFF2-40B4-BE49-F238E27FC236}">
                  <a16:creationId xmlns:a16="http://schemas.microsoft.com/office/drawing/2014/main" id="{41C5524C-E609-D96D-ADF9-BA3B25D78C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9449" y="5397500"/>
              <a:ext cx="432000" cy="432000"/>
            </a:xfrm>
            <a:prstGeom prst="flowChartConnector">
              <a:avLst/>
            </a:prstGeom>
            <a:solidFill>
              <a:srgbClr val="D01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latin typeface="Montserrat" pitchFamily="2" charset="77"/>
              </a:endParaRPr>
            </a:p>
          </p:txBody>
        </p:sp>
        <p:pic>
          <p:nvPicPr>
            <p:cNvPr id="17" name="Graphic 5" descr="Badge Tick with solid fill">
              <a:extLst>
                <a:ext uri="{FF2B5EF4-FFF2-40B4-BE49-F238E27FC236}">
                  <a16:creationId xmlns:a16="http://schemas.microsoft.com/office/drawing/2014/main" id="{903CF87B-FE0C-2166-9D8A-EA4F5C0AA5CC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2162" y="5400213"/>
              <a:ext cx="426575" cy="426575"/>
            </a:xfrm>
            <a:prstGeom prst="rect">
              <a:avLst/>
            </a:prstGeom>
          </p:spPr>
        </p:pic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E4F219D-EEF6-5D9C-D912-8B863F2F4F7C}"/>
              </a:ext>
            </a:extLst>
          </p:cNvPr>
          <p:cNvSpPr txBox="1"/>
          <p:nvPr/>
        </p:nvSpPr>
        <p:spPr>
          <a:xfrm>
            <a:off x="1263743" y="2730351"/>
            <a:ext cx="520690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Ámbitos específicos de alto impacto (Anexo III):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Sistemas de software independientes utilizados en áreas críticas, que incluyen: </a:t>
            </a:r>
          </a:p>
          <a:p>
            <a:endParaRPr lang="es-ES" sz="14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Biometría: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Identificación y categorización de personas físicas.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Infraestructuras críticas: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Gestión de redes de agua, gas o electricidad.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Educación: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Sistemas para evaluar exámenes o determinar la admisión a centros educativos.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Empleo: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Herramientas para la selección de currículums o la evaluación y promoción de personal.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Servicios esenciales: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Evaluación de la solvencia crediticia de ciudadanos o asignación de prestaciones sociales.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latin typeface="Poppins" panose="00000500000000000000" pitchFamily="2" charset="0"/>
                <a:cs typeface="Poppins" panose="00000500000000000000" pitchFamily="2" charset="0"/>
              </a:rPr>
              <a:t>Fuerzas de seguridad, migración y justicia:</a:t>
            </a:r>
            <a:r>
              <a:rPr lang="es-ES" sz="1400" dirty="0">
                <a:latin typeface="Poppins" panose="00000500000000000000" pitchFamily="2" charset="0"/>
                <a:cs typeface="Poppins" panose="00000500000000000000" pitchFamily="2" charset="0"/>
              </a:rPr>
              <a:t> Evaluación de riesgos delictivos, control fronterizo o herramientas de asistencia judicial.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8757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655C9-6C2C-C735-4B3D-E5A42C2B4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B71EAD4C-BE14-60E4-4749-1D92D992D9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21642" y="3504168"/>
            <a:ext cx="9382808" cy="2228815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06. Sanciones en el Reglamento de Sistemas de IA de Alto Riesgo</a:t>
            </a:r>
          </a:p>
        </p:txBody>
      </p:sp>
    </p:spTree>
    <p:extLst>
      <p:ext uri="{BB962C8B-B14F-4D97-AF65-F5344CB8AC3E}">
        <p14:creationId xmlns:p14="http://schemas.microsoft.com/office/powerpoint/2010/main" val="985252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967D-E35A-C179-0DCB-5D57DF2EB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78F68576-B0A1-6EA2-F569-17D392BB5AD6}"/>
              </a:ext>
            </a:extLst>
          </p:cNvPr>
          <p:cNvSpPr/>
          <p:nvPr/>
        </p:nvSpPr>
        <p:spPr>
          <a:xfrm>
            <a:off x="603946" y="977900"/>
            <a:ext cx="7466904" cy="594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A) </a:t>
            </a:r>
            <a:r>
              <a:rPr lang="es-ES" sz="2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MULTAS PARA PROVEEDORES Y ENTIDADES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1BB5F4E5-DB45-3434-B3BB-14361CAA1CD4}"/>
              </a:ext>
            </a:extLst>
          </p:cNvPr>
          <p:cNvSpPr txBox="1"/>
          <p:nvPr/>
        </p:nvSpPr>
        <p:spPr>
          <a:xfrm>
            <a:off x="603946" y="427157"/>
            <a:ext cx="93453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6E2590D-DB67-F81E-FC75-03FD2FBB3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650" y="3749571"/>
            <a:ext cx="5208047" cy="326211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E4F962D-B04C-44D8-A258-130D453C684F}"/>
              </a:ext>
            </a:extLst>
          </p:cNvPr>
          <p:cNvSpPr txBox="1"/>
          <p:nvPr/>
        </p:nvSpPr>
        <p:spPr>
          <a:xfrm>
            <a:off x="679450" y="1740496"/>
            <a:ext cx="5208047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Incumplimiento de prácticas prohibidas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Multas hasta 35.000.000 o 7% del volumen de negocios mundial anual.</a:t>
            </a:r>
          </a:p>
          <a:p>
            <a:pPr algn="just"/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Incumplimiento de determinadas obligaciones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Multas hasta 15.000.000 o 3% del volumen de negocios mundial anual,</a:t>
            </a:r>
          </a:p>
          <a:p>
            <a:pPr algn="just"/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Información inexacta, engañosa o incompleta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Multas hasta 7.500.000 EUR o 1 % del volumen de negocios mundial anual (si es superior).</a:t>
            </a:r>
          </a:p>
          <a:p>
            <a:pPr algn="just"/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Aplicación proporcional para </a:t>
            </a:r>
            <a:r>
              <a:rPr lang="es-ES" sz="1400" b="1" dirty="0" err="1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PYMEs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y startups (menor importe o porcentaje).</a:t>
            </a:r>
          </a:p>
          <a:p>
            <a:pPr algn="just"/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Factores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para determinar cuantía: gravedad, duración, daños, colaboración, antecedentes, tamaño, intencionalidad.</a:t>
            </a:r>
          </a:p>
          <a:p>
            <a:pPr algn="just"/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Multas también aplicables a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autoridades y organismos públicos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nacionales.</a:t>
            </a:r>
          </a:p>
        </p:txBody>
      </p:sp>
    </p:spTree>
    <p:extLst>
      <p:ext uri="{BB962C8B-B14F-4D97-AF65-F5344CB8AC3E}">
        <p14:creationId xmlns:p14="http://schemas.microsoft.com/office/powerpoint/2010/main" val="3781355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16915-018B-3BD5-5DB3-6434B4172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89F29390-7699-F5A1-E3E4-50AB77634823}"/>
              </a:ext>
            </a:extLst>
          </p:cNvPr>
          <p:cNvSpPr/>
          <p:nvPr/>
        </p:nvSpPr>
        <p:spPr>
          <a:xfrm>
            <a:off x="603946" y="1278629"/>
            <a:ext cx="8686104" cy="594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B) </a:t>
            </a:r>
            <a:r>
              <a:rPr lang="es-ES" sz="2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MULTAS PARA INSTITUCIONES DE LA UNIÓN EUROPEA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583C7EA5-6D70-AD6B-B7D5-2821660FA540}"/>
              </a:ext>
            </a:extLst>
          </p:cNvPr>
          <p:cNvSpPr txBox="1"/>
          <p:nvPr/>
        </p:nvSpPr>
        <p:spPr>
          <a:xfrm>
            <a:off x="603946" y="427157"/>
            <a:ext cx="93453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99C2A8B-4240-E2D3-6E30-3C7781488F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650" y="3749571"/>
            <a:ext cx="5208047" cy="326211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81D4A9A-9ADE-B068-6334-ED4235D1B69E}"/>
              </a:ext>
            </a:extLst>
          </p:cNvPr>
          <p:cNvSpPr txBox="1"/>
          <p:nvPr/>
        </p:nvSpPr>
        <p:spPr>
          <a:xfrm>
            <a:off x="984250" y="2696285"/>
            <a:ext cx="55626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Multa hasta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1.500.000 EUR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por violación de prohibiciones de IA</a:t>
            </a:r>
          </a:p>
          <a:p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Multa hasta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750.000 EUR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por otros incumplimientos del Reglamento</a:t>
            </a:r>
          </a:p>
          <a:p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Garantías procesales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derecho a defensa, tutela judicial efectiva, participación de denunciantes</a:t>
            </a:r>
          </a:p>
        </p:txBody>
      </p:sp>
    </p:spTree>
    <p:extLst>
      <p:ext uri="{BB962C8B-B14F-4D97-AF65-F5344CB8AC3E}">
        <p14:creationId xmlns:p14="http://schemas.microsoft.com/office/powerpoint/2010/main" val="5497528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46B5A-70ED-6B58-A921-08FDCC4B8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FC1A491-F9A1-DBF7-EEAA-1FC159656130}"/>
              </a:ext>
            </a:extLst>
          </p:cNvPr>
          <p:cNvSpPr/>
          <p:nvPr/>
        </p:nvSpPr>
        <p:spPr>
          <a:xfrm>
            <a:off x="603946" y="1178180"/>
            <a:ext cx="9143304" cy="1148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C) </a:t>
            </a:r>
            <a:r>
              <a:rPr lang="es-ES" sz="2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MULTAS PARA PROVEEDORES DE MODELOS</a:t>
            </a:r>
          </a:p>
          <a:p>
            <a:pPr algn="ctr">
              <a:lnSpc>
                <a:spcPct val="150000"/>
              </a:lnSpc>
            </a:pPr>
            <a:r>
              <a:rPr lang="es-ES" sz="2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IA DE USO GENERAL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077609DC-7257-F0E8-B58F-A40A048CCFD9}"/>
              </a:ext>
            </a:extLst>
          </p:cNvPr>
          <p:cNvSpPr txBox="1"/>
          <p:nvPr/>
        </p:nvSpPr>
        <p:spPr>
          <a:xfrm>
            <a:off x="603946" y="427157"/>
            <a:ext cx="934531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Poppins" pitchFamily="2" charset="77"/>
                <a:cs typeface="Poppins" pitchFamily="2" charset="77"/>
              </a:rPr>
              <a:t>IA bajo control: claves para cumplir la normativa europea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D10DA67-FB23-8F3E-3EE9-E08DC2259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650" y="3749571"/>
            <a:ext cx="5208047" cy="326211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BF63A45-28F4-6D7A-2F39-259E4995928B}"/>
              </a:ext>
            </a:extLst>
          </p:cNvPr>
          <p:cNvSpPr txBox="1"/>
          <p:nvPr/>
        </p:nvSpPr>
        <p:spPr>
          <a:xfrm>
            <a:off x="603946" y="2806700"/>
            <a:ext cx="556260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Multas de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hasta 3 %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del volumen de negocios mundial anual o 15.000.000 EUR (lo que sea mayor).</a:t>
            </a:r>
          </a:p>
          <a:p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Motivos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sancionables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</a:p>
          <a:p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Infracciones deliberadas 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 por negligencia. </a:t>
            </a:r>
          </a:p>
          <a:p>
            <a:pPr lvl="1"/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Negativa o </a:t>
            </a: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falsedad en información solicitada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  <a:p>
            <a:pPr lvl="1"/>
            <a:endParaRPr lang="es-ES" sz="1400" dirty="0">
              <a:solidFill>
                <a:srgbClr val="292524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42950" lvl="1" indent="-285750">
              <a:buFont typeface="Wingdings" panose="05000000000000000000" pitchFamily="2" charset="2"/>
              <a:buChar char="q"/>
            </a:pPr>
            <a:r>
              <a:rPr lang="es-ES" sz="1400" b="1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Incumplimiento</a:t>
            </a:r>
            <a:r>
              <a:rPr lang="es-ES" sz="1400" dirty="0">
                <a:solidFill>
                  <a:srgbClr val="292524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de medidas solicitadas por la Comisión.</a:t>
            </a:r>
          </a:p>
        </p:txBody>
      </p:sp>
    </p:spTree>
    <p:extLst>
      <p:ext uri="{BB962C8B-B14F-4D97-AF65-F5344CB8AC3E}">
        <p14:creationId xmlns:p14="http://schemas.microsoft.com/office/powerpoint/2010/main" val="1224623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FAF1DE3-B9CA-1EE5-0BB4-BCE986CC5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6050" y="6954057"/>
            <a:ext cx="10444918" cy="5048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9E0F3A8-FD00-D57E-3F15-71545BA87F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1335" b="-2358"/>
          <a:stretch/>
        </p:blipFill>
        <p:spPr>
          <a:xfrm>
            <a:off x="0" y="-1"/>
            <a:ext cx="10807700" cy="596901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31CB038B-AB2F-91C9-D0B7-CA7248EC919E}"/>
              </a:ext>
            </a:extLst>
          </p:cNvPr>
          <p:cNvGrpSpPr/>
          <p:nvPr/>
        </p:nvGrpSpPr>
        <p:grpSpPr>
          <a:xfrm>
            <a:off x="2499335" y="3035300"/>
            <a:ext cx="5809030" cy="1447860"/>
            <a:chOff x="3785820" y="3035300"/>
            <a:chExt cx="5809030" cy="144786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27945560-AE1F-6140-23D2-27756880D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785820" y="3035300"/>
              <a:ext cx="3236060" cy="1447860"/>
            </a:xfrm>
            <a:prstGeom prst="rect">
              <a:avLst/>
            </a:prstGeom>
          </p:spPr>
        </p:pic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7015029B-A689-587F-7580-7E41F9B0B3EE}"/>
                </a:ext>
              </a:extLst>
            </p:cNvPr>
            <p:cNvSpPr/>
            <p:nvPr/>
          </p:nvSpPr>
          <p:spPr>
            <a:xfrm>
              <a:off x="7232650" y="3145604"/>
              <a:ext cx="2362200" cy="1296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="1" dirty="0">
                <a:solidFill>
                  <a:srgbClr val="0F4890"/>
                </a:solidFill>
                <a:latin typeface="Poppins SemiBold" pitchFamily="2" charset="77"/>
                <a:cs typeface="Poppins SemiBold" pitchFamily="2" charset="77"/>
              </a:endParaRPr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197" y="3169981"/>
            <a:ext cx="2138136" cy="124724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90E77-838D-4646-395A-F55F4224D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EFBAC3B-1094-DFAB-4FE3-ACC6CCBB111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9450" y="2578100"/>
            <a:ext cx="4267200" cy="2228815"/>
          </a:xfrm>
        </p:spPr>
        <p:txBody>
          <a:bodyPr vert="horz" wrap="square" lIns="0" tIns="12700" rIns="0" bIns="0" rtlCol="0">
            <a:spAutoFit/>
          </a:bodyPr>
          <a:lstStyle/>
          <a:p>
            <a:r>
              <a:rPr lang="es-ES" dirty="0">
                <a:latin typeface="Poppins" pitchFamily="2" charset="77"/>
                <a:cs typeface="Poppins" pitchFamily="2" charset="77"/>
              </a:rPr>
              <a:t>¡</a:t>
            </a:r>
            <a:r>
              <a:rPr lang="es-ES" dirty="0" err="1">
                <a:latin typeface="Poppins" pitchFamily="2" charset="77"/>
                <a:cs typeface="Poppins" pitchFamily="2" charset="77"/>
              </a:rPr>
              <a:t>Ey</a:t>
            </a:r>
            <a:r>
              <a:rPr lang="es-ES" dirty="0">
                <a:latin typeface="Poppins" pitchFamily="2" charset="77"/>
                <a:cs typeface="Poppins" pitchFamily="2" charset="77"/>
              </a:rPr>
              <a:t>! ¿Qué te ha parecido?</a:t>
            </a:r>
            <a:br>
              <a:rPr lang="es-ES" dirty="0">
                <a:latin typeface="Poppins" pitchFamily="2" charset="77"/>
                <a:cs typeface="Poppins" pitchFamily="2" charset="77"/>
              </a:rPr>
            </a:br>
            <a:r>
              <a:rPr lang="es-ES" dirty="0">
                <a:latin typeface="Poppins" pitchFamily="2" charset="77"/>
                <a:cs typeface="Poppins" pitchFamily="2" charset="77"/>
              </a:rPr>
              <a:t>¡Cuéntanoslo!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1CFFC6F-D118-0BF6-C074-49F2BAC4AC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0943" y="1892300"/>
            <a:ext cx="4195427" cy="41954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1380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0143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83A6634F8EE5A4AAA510FCC5292CBFA" ma:contentTypeVersion="18" ma:contentTypeDescription="Crear nuevo documento." ma:contentTypeScope="" ma:versionID="d5d2742b6a75d313f87ea5c7fa51b02d">
  <xsd:schema xmlns:xsd="http://www.w3.org/2001/XMLSchema" xmlns:xs="http://www.w3.org/2001/XMLSchema" xmlns:p="http://schemas.microsoft.com/office/2006/metadata/properties" xmlns:ns2="8d9c029f-fd17-44ee-850d-10fb30027b6b" xmlns:ns3="2cb2b863-7fb8-4258-8802-c1156ddbef44" targetNamespace="http://schemas.microsoft.com/office/2006/metadata/properties" ma:root="true" ma:fieldsID="ee69b498467b25188ad1263167556e91" ns2:_="" ns3:_="">
    <xsd:import namespace="8d9c029f-fd17-44ee-850d-10fb30027b6b"/>
    <xsd:import namespace="2cb2b863-7fb8-4258-8802-c1156ddbef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c029f-fd17-44ee-850d-10fb30027b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3e72c241-18b6-4900-8c08-d1ecc7d685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b2b863-7fb8-4258-8802-c1156ddbef4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e8e27da-8b05-4e25-b41f-d877f746e772}" ma:internalName="TaxCatchAll" ma:showField="CatchAllData" ma:web="2cb2b863-7fb8-4258-8802-c1156ddbef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9c029f-fd17-44ee-850d-10fb30027b6b">
      <Terms xmlns="http://schemas.microsoft.com/office/infopath/2007/PartnerControls"/>
    </lcf76f155ced4ddcb4097134ff3c332f>
    <TaxCatchAll xmlns="2cb2b863-7fb8-4258-8802-c1156ddbef4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8364F2D-E8CB-4C41-A022-6690280A92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9c029f-fd17-44ee-850d-10fb30027b6b"/>
    <ds:schemaRef ds:uri="2cb2b863-7fb8-4258-8802-c1156ddbef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37CB87-7249-479D-ABC5-9C320363A3FB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8d9c029f-fd17-44ee-850d-10fb30027b6b"/>
    <ds:schemaRef ds:uri="http://purl.org/dc/terms/"/>
    <ds:schemaRef ds:uri="2cb2b863-7fb8-4258-8802-c1156ddbef44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41EF73CF-CD0D-4C28-8288-7C305DC2204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eff24bb-2089-4400-8c8e-f71e680378b2}" enabled="0" method="" siteId="{deff24bb-2089-4400-8c8e-f71e680378b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</TotalTime>
  <Words>1484</Words>
  <Application>Microsoft Office PowerPoint</Application>
  <PresentationFormat>Personalizado</PresentationFormat>
  <Paragraphs>91</Paragraphs>
  <Slides>21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-apple-system</vt:lpstr>
      <vt:lpstr>Arial</vt:lpstr>
      <vt:lpstr>Montserrat</vt:lpstr>
      <vt:lpstr>Poppins</vt:lpstr>
      <vt:lpstr>Poppins SemiBold</vt:lpstr>
      <vt:lpstr>Wingdings</vt:lpstr>
      <vt:lpstr>Office Theme</vt:lpstr>
      <vt:lpstr>¡Escanea y registra tu asistencia!</vt:lpstr>
      <vt:lpstr>IA bajo control: Claves para cumplir la normativa europea</vt:lpstr>
      <vt:lpstr>Índice</vt:lpstr>
      <vt:lpstr>01. Línea temporal</vt:lpstr>
      <vt:lpstr>Presentación de PowerPoint</vt:lpstr>
      <vt:lpstr>02. Ámbito de aplicación</vt:lpstr>
      <vt:lpstr>Presentación de PowerPoint</vt:lpstr>
      <vt:lpstr>03. Alfabetización en materia     de IA</vt:lpstr>
      <vt:lpstr>Presentación de PowerPoint</vt:lpstr>
      <vt:lpstr>04. Prácticas prohibidas</vt:lpstr>
      <vt:lpstr>Presentación de PowerPoint</vt:lpstr>
      <vt:lpstr>Presentación de PowerPoint</vt:lpstr>
      <vt:lpstr>Presentación de PowerPoint</vt:lpstr>
      <vt:lpstr>05. Sistema de IA de alto riesgo</vt:lpstr>
      <vt:lpstr>Presentación de PowerPoint</vt:lpstr>
      <vt:lpstr>06. Sanciones en el Reglamento de Sistemas de IA de Alto Riesgo</vt:lpstr>
      <vt:lpstr>Presentación de PowerPoint</vt:lpstr>
      <vt:lpstr>Presentación de PowerPoint</vt:lpstr>
      <vt:lpstr>Presentación de PowerPoint</vt:lpstr>
      <vt:lpstr>Presentación de PowerPoint</vt:lpstr>
      <vt:lpstr>¡Ey! ¿Qué te ha parecido? ¡Cuéntanoslo!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 presentación</dc:title>
  <dc:subject/>
  <dc:creator/>
  <cp:keywords/>
  <dc:description/>
  <cp:lastModifiedBy>María Rodríguez García</cp:lastModifiedBy>
  <cp:revision>29</cp:revision>
  <dcterms:modified xsi:type="dcterms:W3CDTF">2026-09-25T10:27:45Z</dcterms:modified>
  <cp:category/>
</cp:coreProperties>
</file>