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6.xml" ContentType="application/vnd.openxmlformats-officedocument.presentationml.slideMaster+xml"/>
  <Override PartName="/ppt/presProps.xml" ContentType="application/vnd.openxmlformats-officedocument.presentationml.presProps+xml"/>
  <Override PartName="/ppt/media/image12.svg" ContentType="image/svg"/>
  <Override PartName="/ppt/media/image8.svg" ContentType="image/svg"/>
  <Override PartName="/ppt/media/image10.svg" ContentType="image/svg"/>
  <Override PartName="/ppt/media/image14.svg" ContentType="image/svg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9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8.xml" ContentType="application/vnd.openxmlformats-officedocument.presentationml.slide+xml"/>
  <Override PartName="/ppt/slides/slide24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11.xml" ContentType="application/vnd.openxmlformats-officedocument.presentationml.slide+xml"/>
  <Override PartName="/ppt/slides/slide19.xml" ContentType="application/vnd.openxmlformats-officedocument.presentationml.slide+xml"/>
  <Override PartName="/ppt/slides/slide25.xml" ContentType="application/vnd.openxmlformats-officedocument.presentationml.slide+xml"/>
  <Override PartName="/ppt/slides/slide21.xml" ContentType="application/vnd.openxmlformats-officedocument.presentationml.slide+xml"/>
  <Override PartName="/ppt/slides/slide12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microsoft.com/office/2020/02/relationships/classificationlabels" Target="docMetadata/LabelInfo.xml"/><Relationship Id="rId8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6" r:id="rId5"/>
    <p:sldMasterId id="2147483658" r:id="rId6"/>
    <p:sldMasterId id="2147483661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</p:sldIdLst>
  <p:sldSz cx="10807700" cy="7747000"/>
  <p:notesSz cx="10807700" cy="7747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20" Type="http://schemas.openxmlformats.org/officeDocument/2006/relationships/slide" Target="slides/slide12.xml"/><Relationship Id="rId21" Type="http://schemas.openxmlformats.org/officeDocument/2006/relationships/slide" Target="slides/slide13.xml"/><Relationship Id="rId22" Type="http://schemas.openxmlformats.org/officeDocument/2006/relationships/slide" Target="slides/slide14.xml"/><Relationship Id="rId23" Type="http://schemas.openxmlformats.org/officeDocument/2006/relationships/slide" Target="slides/slide15.xml"/><Relationship Id="rId24" Type="http://schemas.openxmlformats.org/officeDocument/2006/relationships/slide" Target="slides/slide16.xml"/><Relationship Id="rId25" Type="http://schemas.openxmlformats.org/officeDocument/2006/relationships/slide" Target="slides/slide17.xml"/><Relationship Id="rId26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9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r>
              <a:rPr lang="es-E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desplazar la diapositiva</a:t>
            </a:r>
            <a:endParaRPr lang="es-E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las notas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&lt;cabecera&gt;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&lt;fecha/hora&gt;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58D84AB2-CBCD-4967-B4E5-895DAC388676}" type="slidenum"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sldImg"/>
          </p:nvPr>
        </p:nvSpPr>
        <p:spPr>
          <a:xfrm>
            <a:off x="3579840" y="968400"/>
            <a:ext cx="3646080" cy="2612520"/>
          </a:xfrm>
          <a:prstGeom prst="rect">
            <a:avLst/>
          </a:prstGeom>
          <a:ln w="0">
            <a:noFill/>
          </a:ln>
        </p:spPr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1081080" y="3728880"/>
            <a:ext cx="8643240" cy="3047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216000"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z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sldNum" idx="4"/>
          </p:nvPr>
        </p:nvSpPr>
        <p:spPr>
          <a:xfrm>
            <a:off x="6121440" y="7358040"/>
            <a:ext cx="4681080" cy="38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-ES" sz="1200" b="0" u="none" strike="noStrike">
                <a:solidFill>
                  <a:srgbClr val="000000"/>
                </a:solidFill>
                <a:effectLst/>
                <a:uFillTx/>
                <a:latin typeface="Montserrat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8818FCF-616F-43F0-A6E6-24FEFEC2BBBD}" type="slidenum">
              <a:rPr lang="es-ES" sz="1200" b="0" u="none" strike="noStrike">
                <a:solidFill>
                  <a:srgbClr val="000000"/>
                </a:solidFill>
                <a:effectLst/>
                <a:uFillTx/>
                <a:latin typeface="Montserrat"/>
              </a:rPr>
              <a:t>&lt;número&gt;</a:t>
            </a:fld>
            <a:endParaRPr lang="es-E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40360" y="308880"/>
            <a:ext cx="9724320" cy="1291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s-E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540360" y="1812600"/>
            <a:ext cx="9724320" cy="449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buNone/>
            </a:pPr>
            <a:endParaRPr lang="es-E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40360" y="308880"/>
            <a:ext cx="9724320" cy="1291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s-E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540360" y="1812600"/>
            <a:ext cx="9724320" cy="449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buNone/>
            </a:pPr>
            <a:endParaRPr lang="es-E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40360" y="308880"/>
            <a:ext cx="9724320" cy="1291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s-E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40360" y="1812600"/>
            <a:ext cx="9724320" cy="449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buNone/>
            </a:pPr>
            <a:endParaRPr lang="es-E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1_Blank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bg object 16"/>
          <p:cNvSpPr/>
          <p:nvPr/>
        </p:nvSpPr>
        <p:spPr>
          <a:xfrm flipV="1">
            <a:off x="603360" y="6968160"/>
            <a:ext cx="9599040" cy="44280"/>
          </a:xfrm>
          <a:custGeom>
            <a:avLst/>
            <a:gdLst>
              <a:gd name="textAreaLeft" fmla="*/ 0 w 9599040"/>
              <a:gd name="textAreaRight" fmla="*/ 9601200 w 9599040"/>
              <a:gd name="textAreaTop" fmla="*/ 1080 h 44280"/>
              <a:gd name="textAreaBottom" fmla="*/ 47520 h 44280"/>
            </a:gdLst>
            <a:ahLst/>
            <a:cxnLst/>
            <a:rect l="textAreaLeft" t="textAreaTop" r="textAreaRight" b="textAreaBottom"/>
            <a:pathLst>
              <a:path w="9250680" h="0">
                <a:moveTo>
                  <a:pt x="0" y="0"/>
                </a:moveTo>
                <a:lnTo>
                  <a:pt x="9250578" y="0"/>
                </a:lnTo>
              </a:path>
            </a:pathLst>
          </a:custGeom>
          <a:noFill/>
          <a:ln w="12700">
            <a:solidFill>
              <a:srgbClr val="AD18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s-ES" sz="1800" b="0" u="none" strike="noStrike">
              <a:solidFill>
                <a:schemeClr val="dk1"/>
              </a:solidFill>
              <a:effectLst/>
              <a:uFillTx/>
              <a:latin typeface="Montserrat"/>
            </a:endParaRPr>
          </a:p>
        </p:txBody>
      </p:sp>
      <p:sp>
        <p:nvSpPr>
          <p:cNvPr id="26" name="Holder 5"/>
          <p:cNvSpPr/>
          <p:nvPr/>
        </p:nvSpPr>
        <p:spPr>
          <a:xfrm>
            <a:off x="7842240" y="673200"/>
            <a:ext cx="2485080" cy="20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r" defTabSz="914400">
              <a:lnSpc>
                <a:spcPct val="100000"/>
              </a:lnSpc>
            </a:pPr>
            <a:fld id="{ED89E013-E45E-4BA4-A602-B48DE4663186}" type="slidenum">
              <a:rPr lang="es-ES" sz="1200" b="0" u="none" strike="noStrike">
                <a:solidFill>
                  <a:srgbClr val="AD1835"/>
                </a:solidFill>
                <a:effectLst/>
                <a:uFillTx/>
                <a:latin typeface="Poppins"/>
              </a:rPr>
              <a:t>1</a:t>
            </a:fld>
            <a:endParaRPr lang="es-E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bg object 16"/>
          <p:cNvSpPr/>
          <p:nvPr/>
        </p:nvSpPr>
        <p:spPr>
          <a:xfrm flipV="1">
            <a:off x="603360" y="761400"/>
            <a:ext cx="9423720" cy="43560"/>
          </a:xfrm>
          <a:custGeom>
            <a:avLst/>
            <a:gdLst>
              <a:gd name="textAreaLeft" fmla="*/ 0 w 9423720"/>
              <a:gd name="textAreaRight" fmla="*/ 9425880 w 9423720"/>
              <a:gd name="textAreaTop" fmla="*/ 1080 h 43560"/>
              <a:gd name="textAreaBottom" fmla="*/ 46800 h 43560"/>
            </a:gdLst>
            <a:ahLst/>
            <a:cxnLst/>
            <a:rect l="textAreaLeft" t="textAreaTop" r="textAreaRight" b="textAreaBottom"/>
            <a:pathLst>
              <a:path w="9250680" h="0">
                <a:moveTo>
                  <a:pt x="0" y="0"/>
                </a:moveTo>
                <a:lnTo>
                  <a:pt x="9250578" y="0"/>
                </a:lnTo>
              </a:path>
            </a:pathLst>
          </a:custGeom>
          <a:noFill/>
          <a:ln w="12700">
            <a:solidFill>
              <a:srgbClr val="AD18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s-ES" sz="1800" b="0" u="none" strike="noStrike">
              <a:solidFill>
                <a:schemeClr val="dk1"/>
              </a:solidFill>
              <a:effectLst/>
              <a:uFillTx/>
              <a:latin typeface="Montserrat"/>
            </a:endParaRPr>
          </a:p>
        </p:txBody>
      </p:sp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40360" y="308880"/>
            <a:ext cx="9724320" cy="1291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40360" y="1812600"/>
            <a:ext cx="9724320" cy="449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2_Blank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g object 16"/>
          <p:cNvSpPr/>
          <p:nvPr/>
        </p:nvSpPr>
        <p:spPr>
          <a:xfrm flipV="1">
            <a:off x="603360" y="6968160"/>
            <a:ext cx="9599040" cy="44280"/>
          </a:xfrm>
          <a:custGeom>
            <a:avLst/>
            <a:gdLst>
              <a:gd name="textAreaLeft" fmla="*/ 0 w 9599040"/>
              <a:gd name="textAreaRight" fmla="*/ 9601200 w 9599040"/>
              <a:gd name="textAreaTop" fmla="*/ 1080 h 44280"/>
              <a:gd name="textAreaBottom" fmla="*/ 47520 h 44280"/>
            </a:gdLst>
            <a:ahLst/>
            <a:cxnLst/>
            <a:rect l="textAreaLeft" t="textAreaTop" r="textAreaRight" b="textAreaBottom"/>
            <a:pathLst>
              <a:path w="9250680" h="0">
                <a:moveTo>
                  <a:pt x="0" y="0"/>
                </a:moveTo>
                <a:lnTo>
                  <a:pt x="9250578" y="0"/>
                </a:lnTo>
              </a:path>
            </a:pathLst>
          </a:custGeom>
          <a:noFill/>
          <a:ln w="12700">
            <a:solidFill>
              <a:srgbClr val="AD18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s-ES" sz="1800" b="0" u="none" strike="noStrike">
              <a:solidFill>
                <a:schemeClr val="dk1"/>
              </a:solidFill>
              <a:effectLst/>
              <a:uFillTx/>
              <a:latin typeface="Montserrat"/>
            </a:endParaRPr>
          </a:p>
        </p:txBody>
      </p:sp>
      <p:sp>
        <p:nvSpPr>
          <p:cNvPr id="39" name="Holder 5"/>
          <p:cNvSpPr/>
          <p:nvPr/>
        </p:nvSpPr>
        <p:spPr>
          <a:xfrm>
            <a:off x="7842240" y="673200"/>
            <a:ext cx="24850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r" defTabSz="914400">
              <a:lnSpc>
                <a:spcPct val="100000"/>
              </a:lnSpc>
            </a:pPr>
            <a:fld id="{38BB7466-CF63-4FB2-8DC6-A866E01550B3}" type="slidenum">
              <a:rPr lang="es-ES" sz="1200" b="0" u="none" strike="noStrike">
                <a:solidFill>
                  <a:srgbClr val="AD1835"/>
                </a:solidFill>
                <a:effectLst/>
                <a:uFillTx/>
                <a:latin typeface="Poppins"/>
              </a:rPr>
              <a:t>&lt;número&gt;</a:t>
            </a:fld>
            <a:endParaRPr lang="es-E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bg object 16"/>
          <p:cNvSpPr/>
          <p:nvPr/>
        </p:nvSpPr>
        <p:spPr>
          <a:xfrm flipV="1">
            <a:off x="603360" y="761400"/>
            <a:ext cx="9423720" cy="43560"/>
          </a:xfrm>
          <a:custGeom>
            <a:avLst/>
            <a:gdLst>
              <a:gd name="textAreaLeft" fmla="*/ 0 w 9423720"/>
              <a:gd name="textAreaRight" fmla="*/ 9425880 w 9423720"/>
              <a:gd name="textAreaTop" fmla="*/ 1080 h 43560"/>
              <a:gd name="textAreaBottom" fmla="*/ 46800 h 43560"/>
            </a:gdLst>
            <a:ahLst/>
            <a:cxnLst/>
            <a:rect l="textAreaLeft" t="textAreaTop" r="textAreaRight" b="textAreaBottom"/>
            <a:pathLst>
              <a:path w="9250680" h="0">
                <a:moveTo>
                  <a:pt x="0" y="0"/>
                </a:moveTo>
                <a:lnTo>
                  <a:pt x="9250578" y="0"/>
                </a:lnTo>
              </a:path>
            </a:pathLst>
          </a:custGeom>
          <a:noFill/>
          <a:ln w="12700">
            <a:solidFill>
              <a:srgbClr val="AD18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s-ES" sz="1800" b="0" u="none" strike="noStrike">
              <a:solidFill>
                <a:schemeClr val="dk1"/>
              </a:solidFill>
              <a:effectLst/>
              <a:uFillTx/>
              <a:latin typeface="Montserrat"/>
            </a:endParaRPr>
          </a:p>
        </p:txBody>
      </p:sp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40360" y="308880"/>
            <a:ext cx="9724320" cy="1291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540360" y="1812600"/>
            <a:ext cx="9724320" cy="449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Title Only_">
    <p:bg>
      <p:bgPr>
        <a:solidFill>
          <a:srgbClr val="10498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g object 16"/>
          <p:cNvSpPr/>
          <p:nvPr/>
        </p:nvSpPr>
        <p:spPr>
          <a:xfrm flipV="1">
            <a:off x="603360" y="6968160"/>
            <a:ext cx="9599040" cy="44280"/>
          </a:xfrm>
          <a:custGeom>
            <a:avLst/>
            <a:gdLst>
              <a:gd name="textAreaLeft" fmla="*/ 0 w 9599040"/>
              <a:gd name="textAreaRight" fmla="*/ 9601200 w 9599040"/>
              <a:gd name="textAreaTop" fmla="*/ 1080 h 44280"/>
              <a:gd name="textAreaBottom" fmla="*/ 47520 h 44280"/>
            </a:gdLst>
            <a:ahLst/>
            <a:cxnLst/>
            <a:rect l="textAreaLeft" t="textAreaTop" r="textAreaRight" b="textAreaBottom"/>
            <a:pathLst>
              <a:path w="9250680" h="0">
                <a:moveTo>
                  <a:pt x="0" y="0"/>
                </a:moveTo>
                <a:lnTo>
                  <a:pt x="9250578" y="0"/>
                </a:lnTo>
              </a:path>
            </a:pathLst>
          </a:custGeom>
          <a:noFill/>
          <a:ln w="12700">
            <a:solidFill>
              <a:srgbClr val="FFEDA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s-ES" sz="1800" b="0" u="none" strike="noStrike">
              <a:solidFill>
                <a:schemeClr val="dk1"/>
              </a:solidFill>
              <a:effectLst/>
              <a:uFillTx/>
              <a:latin typeface="Montserrat"/>
            </a:endParaRPr>
          </a:p>
        </p:txBody>
      </p:sp>
      <p:sp>
        <p:nvSpPr>
          <p:cNvPr id="31" name="bg object 16"/>
          <p:cNvSpPr/>
          <p:nvPr/>
        </p:nvSpPr>
        <p:spPr>
          <a:xfrm flipV="1">
            <a:off x="603360" y="761400"/>
            <a:ext cx="9599040" cy="44280"/>
          </a:xfrm>
          <a:custGeom>
            <a:avLst/>
            <a:gdLst>
              <a:gd name="textAreaLeft" fmla="*/ 0 w 9599040"/>
              <a:gd name="textAreaRight" fmla="*/ 9601200 w 9599040"/>
              <a:gd name="textAreaTop" fmla="*/ 1080 h 44280"/>
              <a:gd name="textAreaBottom" fmla="*/ 47520 h 44280"/>
            </a:gdLst>
            <a:ahLst/>
            <a:cxnLst/>
            <a:rect l="textAreaLeft" t="textAreaTop" r="textAreaRight" b="textAreaBottom"/>
            <a:pathLst>
              <a:path w="9250680" h="0">
                <a:moveTo>
                  <a:pt x="0" y="0"/>
                </a:moveTo>
                <a:lnTo>
                  <a:pt x="9250578" y="0"/>
                </a:lnTo>
              </a:path>
            </a:pathLst>
          </a:custGeom>
          <a:noFill/>
          <a:ln w="12700">
            <a:solidFill>
              <a:srgbClr val="FFEDA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s-ES" sz="1800" b="0" u="none" strike="noStrike">
              <a:solidFill>
                <a:schemeClr val="dk1"/>
              </a:solidFill>
              <a:effectLst/>
              <a:uFillTx/>
              <a:latin typeface="Montserrat"/>
            </a:endParaRPr>
          </a:p>
        </p:txBody>
      </p:sp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40360" y="308880"/>
            <a:ext cx="9726120" cy="129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s-ES" sz="44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s-ES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s-ES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40360" y="1812600"/>
            <a:ext cx="9726120" cy="449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es-ES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es-ES" sz="2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es-ES" sz="24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es-ES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s-E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ES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Segundo nivel del esquema</a:t>
            </a:r>
            <a:endParaRPr lang="es-E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Tercer nivel del esquema</a:t>
            </a:r>
            <a:endParaRPr lang="es-E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Cuarto nivel del esquema</a:t>
            </a:r>
            <a:endParaRPr lang="es-E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Quinto nivel del esquema</a:t>
            </a:r>
            <a:endParaRPr lang="es-E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Sexto nivel del esquema</a:t>
            </a:r>
            <a:endParaRPr lang="es-E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Séptimo nivel del esquema</a:t>
            </a:r>
            <a:endParaRPr lang="es-E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2_Title Only_">
    <p:bg>
      <p:bgPr>
        <a:solidFill>
          <a:srgbClr val="10498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bg object 16"/>
          <p:cNvSpPr/>
          <p:nvPr/>
        </p:nvSpPr>
        <p:spPr>
          <a:xfrm flipV="1">
            <a:off x="603360" y="6968160"/>
            <a:ext cx="9599040" cy="44280"/>
          </a:xfrm>
          <a:custGeom>
            <a:avLst/>
            <a:gdLst>
              <a:gd name="textAreaLeft" fmla="*/ 0 w 9599040"/>
              <a:gd name="textAreaRight" fmla="*/ 9601200 w 9599040"/>
              <a:gd name="textAreaTop" fmla="*/ 1080 h 44280"/>
              <a:gd name="textAreaBottom" fmla="*/ 47520 h 44280"/>
            </a:gdLst>
            <a:ahLst/>
            <a:cxnLst/>
            <a:rect l="textAreaLeft" t="textAreaTop" r="textAreaRight" b="textAreaBottom"/>
            <a:pathLst>
              <a:path w="9250680" h="0">
                <a:moveTo>
                  <a:pt x="0" y="0"/>
                </a:moveTo>
                <a:lnTo>
                  <a:pt x="9250578" y="0"/>
                </a:lnTo>
              </a:path>
            </a:pathLst>
          </a:custGeom>
          <a:noFill/>
          <a:ln w="12700">
            <a:solidFill>
              <a:srgbClr val="FFEDA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s-ES" sz="1800" b="0" u="none" strike="noStrike">
              <a:solidFill>
                <a:schemeClr val="dk1"/>
              </a:solidFill>
              <a:effectLst/>
              <a:uFillTx/>
              <a:latin typeface="Montserrat"/>
            </a:endParaRPr>
          </a:p>
        </p:txBody>
      </p:sp>
      <p:sp>
        <p:nvSpPr>
          <p:cNvPr id="35" name="bg object 16"/>
          <p:cNvSpPr/>
          <p:nvPr/>
        </p:nvSpPr>
        <p:spPr>
          <a:xfrm flipV="1">
            <a:off x="603360" y="761400"/>
            <a:ext cx="9599040" cy="44280"/>
          </a:xfrm>
          <a:custGeom>
            <a:avLst/>
            <a:gdLst>
              <a:gd name="textAreaLeft" fmla="*/ 0 w 9599040"/>
              <a:gd name="textAreaRight" fmla="*/ 9601200 w 9599040"/>
              <a:gd name="textAreaTop" fmla="*/ 1080 h 44280"/>
              <a:gd name="textAreaBottom" fmla="*/ 47520 h 44280"/>
            </a:gdLst>
            <a:ahLst/>
            <a:cxnLst/>
            <a:rect l="textAreaLeft" t="textAreaTop" r="textAreaRight" b="textAreaBottom"/>
            <a:pathLst>
              <a:path w="9250680" h="0">
                <a:moveTo>
                  <a:pt x="0" y="0"/>
                </a:moveTo>
                <a:lnTo>
                  <a:pt x="9250578" y="0"/>
                </a:lnTo>
              </a:path>
            </a:pathLst>
          </a:custGeom>
          <a:noFill/>
          <a:ln w="12700">
            <a:solidFill>
              <a:srgbClr val="FFEDA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s-ES" sz="1800" b="0" u="none" strike="noStrike">
              <a:solidFill>
                <a:schemeClr val="dk1"/>
              </a:solidFill>
              <a:effectLst/>
              <a:uFillTx/>
              <a:latin typeface="Montserrat"/>
            </a:endParaRPr>
          </a:p>
        </p:txBody>
      </p:sp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40360" y="308880"/>
            <a:ext cx="9726120" cy="129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s-ES" sz="44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s-ES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s-ES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40360" y="1812600"/>
            <a:ext cx="9726120" cy="449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es-ES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es-ES" sz="2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es-ES" sz="24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es-ES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s-E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ES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Segundo nivel del esquema</a:t>
            </a:r>
            <a:endParaRPr lang="es-E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Tercer nivel del esquema</a:t>
            </a:r>
            <a:endParaRPr lang="es-E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Cuarto nivel del esquema</a:t>
            </a:r>
            <a:endParaRPr lang="es-E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Quinto nivel del esquema</a:t>
            </a:r>
            <a:endParaRPr lang="es-E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Sexto nivel del esquema</a:t>
            </a:r>
            <a:endParaRPr lang="es-E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Séptimo nivel del esquema</a:t>
            </a:r>
            <a:endParaRPr lang="es-E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6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7.xml"/><Relationship Id="rId3" Type="http://schemas.openxmlformats.org/officeDocument/2006/relationships/slideLayout" Target="../slideLayouts/slideLayout8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6"/>
          <p:cNvPicPr/>
          <p:nvPr/>
        </p:nvPicPr>
        <p:blipFill>
          <a:blip r:embed="rId2"/>
          <a:stretch/>
        </p:blipFill>
        <p:spPr>
          <a:xfrm>
            <a:off x="146160" y="733680"/>
            <a:ext cx="10442880" cy="502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Imagen 18"/>
          <p:cNvPicPr/>
          <p:nvPr/>
        </p:nvPicPr>
        <p:blipFill>
          <a:blip r:embed="rId3"/>
          <a:srcRect l="0" t="0" r="41335" b="-2366"/>
          <a:stretch/>
        </p:blipFill>
        <p:spPr>
          <a:xfrm>
            <a:off x="0" y="0"/>
            <a:ext cx="10805400" cy="594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40360" y="308880"/>
            <a:ext cx="9724320" cy="1291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x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í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</a:t>
            </a: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40360" y="1812600"/>
            <a:ext cx="9724320" cy="449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0498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g object 16"/>
          <p:cNvSpPr/>
          <p:nvPr/>
        </p:nvSpPr>
        <p:spPr>
          <a:xfrm flipV="1">
            <a:off x="603360" y="6968160"/>
            <a:ext cx="9599040" cy="44280"/>
          </a:xfrm>
          <a:custGeom>
            <a:avLst/>
            <a:gdLst>
              <a:gd name="textAreaLeft" fmla="*/ 0 w 9599040"/>
              <a:gd name="textAreaRight" fmla="*/ 9601200 w 9599040"/>
              <a:gd name="textAreaTop" fmla="*/ 1080 h 44280"/>
              <a:gd name="textAreaBottom" fmla="*/ 47520 h 44280"/>
            </a:gdLst>
            <a:ahLst/>
            <a:cxnLst/>
            <a:rect l="textAreaLeft" t="textAreaTop" r="textAreaRight" b="textAreaBottom"/>
            <a:pathLst>
              <a:path w="9250680" h="0">
                <a:moveTo>
                  <a:pt x="0" y="0"/>
                </a:moveTo>
                <a:lnTo>
                  <a:pt x="9250578" y="0"/>
                </a:lnTo>
              </a:path>
            </a:pathLst>
          </a:custGeom>
          <a:noFill/>
          <a:ln w="12700">
            <a:solidFill>
              <a:srgbClr val="FFEDA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s-ES" sz="1800" b="0" u="none" strike="noStrike">
              <a:solidFill>
                <a:schemeClr val="dk1"/>
              </a:solidFill>
              <a:effectLst/>
              <a:uFillTx/>
              <a:latin typeface="Montserrat"/>
            </a:endParaRPr>
          </a:p>
        </p:txBody>
      </p:sp>
      <p:sp>
        <p:nvSpPr>
          <p:cNvPr id="9" name="bg object 16"/>
          <p:cNvSpPr/>
          <p:nvPr/>
        </p:nvSpPr>
        <p:spPr>
          <a:xfrm flipV="1">
            <a:off x="603360" y="761400"/>
            <a:ext cx="9599040" cy="44280"/>
          </a:xfrm>
          <a:custGeom>
            <a:avLst/>
            <a:gdLst>
              <a:gd name="textAreaLeft" fmla="*/ 0 w 9599040"/>
              <a:gd name="textAreaRight" fmla="*/ 9601200 w 9599040"/>
              <a:gd name="textAreaTop" fmla="*/ 1080 h 44280"/>
              <a:gd name="textAreaBottom" fmla="*/ 47520 h 44280"/>
            </a:gdLst>
            <a:ahLst/>
            <a:cxnLst/>
            <a:rect l="textAreaLeft" t="textAreaTop" r="textAreaRight" b="textAreaBottom"/>
            <a:pathLst>
              <a:path w="9250680" h="0">
                <a:moveTo>
                  <a:pt x="0" y="0"/>
                </a:moveTo>
                <a:lnTo>
                  <a:pt x="9250578" y="0"/>
                </a:lnTo>
              </a:path>
            </a:pathLst>
          </a:custGeom>
          <a:noFill/>
          <a:ln w="12700">
            <a:solidFill>
              <a:srgbClr val="FFEDA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s-ES" sz="1800" b="0" u="none" strike="noStrike">
              <a:solidFill>
                <a:schemeClr val="dk1"/>
              </a:solidFill>
              <a:effectLst/>
              <a:uFillTx/>
              <a:latin typeface="Montserrat"/>
            </a:endParaRPr>
          </a:p>
        </p:txBody>
      </p:sp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40360" y="308880"/>
            <a:ext cx="9726120" cy="129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s-ES" sz="44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s-ES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Pulse para editar el </a:t>
            </a:r>
            <a:r>
              <a:rPr lang="es-ES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formato del texto de </a:t>
            </a:r>
            <a:r>
              <a:rPr lang="es-ES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título</a:t>
            </a:r>
            <a:endParaRPr lang="es-ES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40360" y="1812600"/>
            <a:ext cx="9726120" cy="449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es-ES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es-ES" sz="2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es-ES" sz="24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es-ES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s-E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ES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Segundo nivel del esquema</a:t>
            </a:r>
            <a:endParaRPr lang="es-E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Tercer nivel del esquema</a:t>
            </a:r>
            <a:endParaRPr lang="es-E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Cuarto nivel del esquema</a:t>
            </a:r>
            <a:endParaRPr lang="es-E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Quinto nivel del esquema</a:t>
            </a:r>
            <a:endParaRPr lang="es-E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Sexto nivel del esquema</a:t>
            </a:r>
            <a:endParaRPr lang="es-E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Séptimo nivel del esquema</a:t>
            </a:r>
            <a:endParaRPr lang="es-E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g object 16"/>
          <p:cNvSpPr/>
          <p:nvPr/>
        </p:nvSpPr>
        <p:spPr>
          <a:xfrm flipV="1">
            <a:off x="603360" y="6968160"/>
            <a:ext cx="9599040" cy="44280"/>
          </a:xfrm>
          <a:custGeom>
            <a:avLst/>
            <a:gdLst>
              <a:gd name="textAreaLeft" fmla="*/ 0 w 9599040"/>
              <a:gd name="textAreaRight" fmla="*/ 9601200 w 9599040"/>
              <a:gd name="textAreaTop" fmla="*/ 1080 h 44280"/>
              <a:gd name="textAreaBottom" fmla="*/ 47520 h 44280"/>
            </a:gdLst>
            <a:ahLst/>
            <a:cxnLst/>
            <a:rect l="textAreaLeft" t="textAreaTop" r="textAreaRight" b="textAreaBottom"/>
            <a:pathLst>
              <a:path w="9250680" h="0">
                <a:moveTo>
                  <a:pt x="0" y="0"/>
                </a:moveTo>
                <a:lnTo>
                  <a:pt x="9250578" y="0"/>
                </a:lnTo>
              </a:path>
            </a:pathLst>
          </a:custGeom>
          <a:noFill/>
          <a:ln w="12700">
            <a:solidFill>
              <a:srgbClr val="AD18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s-ES" sz="1800" b="0" u="none" strike="noStrike">
              <a:solidFill>
                <a:schemeClr val="dk1"/>
              </a:solidFill>
              <a:effectLst/>
              <a:uFillTx/>
              <a:latin typeface="Montserrat"/>
            </a:endParaRPr>
          </a:p>
        </p:txBody>
      </p:sp>
      <p:sp>
        <p:nvSpPr>
          <p:cNvPr id="13" name="Holder 5"/>
          <p:cNvSpPr/>
          <p:nvPr/>
        </p:nvSpPr>
        <p:spPr>
          <a:xfrm>
            <a:off x="7842240" y="673200"/>
            <a:ext cx="2485080" cy="20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r" defTabSz="914400">
              <a:lnSpc>
                <a:spcPct val="100000"/>
              </a:lnSpc>
            </a:pPr>
            <a:fld id="{AAC403C7-BC64-4467-900F-AAD696C5A945}" type="slidenum">
              <a:rPr lang="es-ES" sz="1200" b="0" u="none" strike="noStrike">
                <a:solidFill>
                  <a:srgbClr val="AD1835"/>
                </a:solidFill>
                <a:effectLst/>
                <a:uFillTx/>
                <a:latin typeface="Poppins"/>
              </a:rPr>
              <a:t>1</a:t>
            </a:fld>
            <a:endParaRPr lang="es-E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bg object 16"/>
          <p:cNvSpPr/>
          <p:nvPr/>
        </p:nvSpPr>
        <p:spPr>
          <a:xfrm flipV="1">
            <a:off x="603360" y="761400"/>
            <a:ext cx="9423720" cy="43560"/>
          </a:xfrm>
          <a:custGeom>
            <a:avLst/>
            <a:gdLst>
              <a:gd name="textAreaLeft" fmla="*/ 0 w 9423720"/>
              <a:gd name="textAreaRight" fmla="*/ 9425880 w 9423720"/>
              <a:gd name="textAreaTop" fmla="*/ 1080 h 43560"/>
              <a:gd name="textAreaBottom" fmla="*/ 46800 h 43560"/>
            </a:gdLst>
            <a:ahLst/>
            <a:cxnLst/>
            <a:rect l="textAreaLeft" t="textAreaTop" r="textAreaRight" b="textAreaBottom"/>
            <a:pathLst>
              <a:path w="9250680" h="0">
                <a:moveTo>
                  <a:pt x="0" y="0"/>
                </a:moveTo>
                <a:lnTo>
                  <a:pt x="9250578" y="0"/>
                </a:lnTo>
              </a:path>
            </a:pathLst>
          </a:custGeom>
          <a:noFill/>
          <a:ln w="12700">
            <a:solidFill>
              <a:srgbClr val="AD183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s-ES" sz="1800" b="0" u="none" strike="noStrike">
              <a:solidFill>
                <a:schemeClr val="dk1"/>
              </a:solidFill>
              <a:effectLst/>
              <a:uFillTx/>
              <a:latin typeface="Montserrat"/>
            </a:endParaRPr>
          </a:p>
        </p:txBody>
      </p:sp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40360" y="308880"/>
            <a:ext cx="9724320" cy="1291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40360" y="1812600"/>
            <a:ext cx="9724320" cy="449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  <p:sldLayoutId id="2147483654" r:id="rId3"/>
    <p:sldLayoutId id="2147483655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0498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g object 16"/>
          <p:cNvSpPr/>
          <p:nvPr/>
        </p:nvSpPr>
        <p:spPr>
          <a:xfrm flipV="1">
            <a:off x="603360" y="6968160"/>
            <a:ext cx="9599040" cy="44280"/>
          </a:xfrm>
          <a:custGeom>
            <a:avLst/>
            <a:gdLst>
              <a:gd name="textAreaLeft" fmla="*/ 0 w 9599040"/>
              <a:gd name="textAreaRight" fmla="*/ 9601200 w 9599040"/>
              <a:gd name="textAreaTop" fmla="*/ 1080 h 44280"/>
              <a:gd name="textAreaBottom" fmla="*/ 47520 h 44280"/>
            </a:gdLst>
            <a:ahLst/>
            <a:cxnLst/>
            <a:rect l="textAreaLeft" t="textAreaTop" r="textAreaRight" b="textAreaBottom"/>
            <a:pathLst>
              <a:path w="9250680" h="0">
                <a:moveTo>
                  <a:pt x="0" y="0"/>
                </a:moveTo>
                <a:lnTo>
                  <a:pt x="9250578" y="0"/>
                </a:lnTo>
              </a:path>
            </a:pathLst>
          </a:custGeom>
          <a:noFill/>
          <a:ln w="12700">
            <a:solidFill>
              <a:srgbClr val="FFEDA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s-ES" sz="1800" b="0" u="none" strike="noStrike">
              <a:solidFill>
                <a:schemeClr val="dk1"/>
              </a:solidFill>
              <a:effectLst/>
              <a:uFillTx/>
              <a:latin typeface="Montserrat"/>
            </a:endParaRPr>
          </a:p>
        </p:txBody>
      </p:sp>
      <p:sp>
        <p:nvSpPr>
          <p:cNvPr id="22" name="bg object 16"/>
          <p:cNvSpPr/>
          <p:nvPr/>
        </p:nvSpPr>
        <p:spPr>
          <a:xfrm flipV="1">
            <a:off x="603360" y="761400"/>
            <a:ext cx="9599040" cy="44280"/>
          </a:xfrm>
          <a:custGeom>
            <a:avLst/>
            <a:gdLst>
              <a:gd name="textAreaLeft" fmla="*/ 0 w 9599040"/>
              <a:gd name="textAreaRight" fmla="*/ 9601200 w 9599040"/>
              <a:gd name="textAreaTop" fmla="*/ 1080 h 44280"/>
              <a:gd name="textAreaBottom" fmla="*/ 47520 h 44280"/>
            </a:gdLst>
            <a:ahLst/>
            <a:cxnLst/>
            <a:rect l="textAreaLeft" t="textAreaTop" r="textAreaRight" b="textAreaBottom"/>
            <a:pathLst>
              <a:path w="9250680" h="0">
                <a:moveTo>
                  <a:pt x="0" y="0"/>
                </a:moveTo>
                <a:lnTo>
                  <a:pt x="9250578" y="0"/>
                </a:lnTo>
              </a:path>
            </a:pathLst>
          </a:custGeom>
          <a:noFill/>
          <a:ln w="12700">
            <a:solidFill>
              <a:srgbClr val="FFEDA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s-ES" sz="1800" b="0" u="none" strike="noStrike">
              <a:solidFill>
                <a:schemeClr val="dk1"/>
              </a:solidFill>
              <a:effectLst/>
              <a:uFillTx/>
              <a:latin typeface="Montserrat"/>
            </a:endParaRPr>
          </a:p>
        </p:txBody>
      </p:sp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40360" y="308880"/>
            <a:ext cx="9726120" cy="129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s-ES" sz="44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s-ES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s-ES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40360" y="1812600"/>
            <a:ext cx="9726120" cy="449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es-ES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es-ES" sz="2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es-ES" sz="24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es-ES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s-E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ES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Segundo nivel del esquema</a:t>
            </a:r>
            <a:endParaRPr lang="es-E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Tercer nivel del esquema</a:t>
            </a:r>
            <a:endParaRPr lang="es-E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Cuarto nivel del esquema</a:t>
            </a:r>
            <a:endParaRPr lang="es-E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Quinto nivel del esquema</a:t>
            </a:r>
            <a:endParaRPr lang="es-E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Sexto nivel del esquema</a:t>
            </a:r>
            <a:endParaRPr lang="es-E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Séptimo nivel del esquema</a:t>
            </a:r>
            <a:endParaRPr lang="es-E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2"/>
    <p:sldLayoutId id="2147483660" r:id="rId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  <p:sldLayoutId id="2147483663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svg"/><Relationship Id="rId3" Type="http://schemas.openxmlformats.org/officeDocument/2006/relationships/image" Target="../media/image9.png"/><Relationship Id="rId4" Type="http://schemas.openxmlformats.org/officeDocument/2006/relationships/image" Target="../media/image10.svg"/><Relationship Id="rId5" Type="http://schemas.openxmlformats.org/officeDocument/2006/relationships/image" Target="../media/image11.png"/><Relationship Id="rId6" Type="http://schemas.openxmlformats.org/officeDocument/2006/relationships/image" Target="../media/image12.svg"/><Relationship Id="rId7" Type="http://schemas.openxmlformats.org/officeDocument/2006/relationships/image" Target="../media/image13.png"/><Relationship Id="rId8" Type="http://schemas.openxmlformats.org/officeDocument/2006/relationships/image" Target="../media/image14.svg"/><Relationship Id="rId9" Type="http://schemas.openxmlformats.org/officeDocument/2006/relationships/hyperlink" Target="https://threatmap.bitdefender.com/" TargetMode="External"/><Relationship Id="rId10" Type="http://schemas.openxmlformats.org/officeDocument/2006/relationships/slideLayout" Target="../slideLayouts/slideLayout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7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7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hyperlink" Target="https://www.incibe.es/incibe-cert/gestion-incidentes" TargetMode="External"/><Relationship Id="rId2" Type="http://schemas.openxmlformats.org/officeDocument/2006/relationships/slideLayout" Target="../slideLayouts/slideLayout7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7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7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8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8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74760" y="3818520"/>
            <a:ext cx="5646960" cy="168876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p>
            <a:pPr marL="12600" indent="0" algn="l">
              <a:lnSpc>
                <a:spcPts val="6599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es-ES" sz="6000" b="1" u="none" strike="noStrike">
                <a:solidFill>
                  <a:srgbClr val="114A90"/>
                </a:solidFill>
                <a:effectLst/>
                <a:uFillTx/>
                <a:latin typeface="Poppins"/>
              </a:rPr>
              <a:t>Hackeados en un click</a:t>
            </a:r>
            <a:endParaRPr lang="es-ES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0" name="Gráfico 35"/>
          <p:cNvPicPr/>
          <p:nvPr/>
        </p:nvPicPr>
        <p:blipFill>
          <a:blip r:embed="rId1"/>
          <a:stretch/>
        </p:blipFill>
        <p:spPr>
          <a:xfrm>
            <a:off x="5713560" y="1968480"/>
            <a:ext cx="4710960" cy="4639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51" name="Straight Connector 11"/>
          <p:cNvCxnSpPr/>
          <p:nvPr/>
        </p:nvCxnSpPr>
        <p:spPr>
          <a:xfrm>
            <a:off x="421560" y="3568680"/>
            <a:ext cx="1024200" cy="2160"/>
          </a:xfrm>
          <a:prstGeom prst="straightConnector1">
            <a:avLst/>
          </a:prstGeom>
          <a:ln w="41275">
            <a:solidFill>
              <a:srgbClr val="AD1835"/>
            </a:solidFill>
            <a:round/>
          </a:ln>
        </p:spPr>
      </p:cxnSp>
      <p:pic>
        <p:nvPicPr>
          <p:cNvPr id="52" name="Imagen 7"/>
          <p:cNvPicPr/>
          <p:nvPr/>
        </p:nvPicPr>
        <p:blipFill>
          <a:blip r:embed="rId2"/>
          <a:stretch/>
        </p:blipFill>
        <p:spPr>
          <a:xfrm>
            <a:off x="450720" y="1774440"/>
            <a:ext cx="2436120" cy="1088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" name="Rectangle 3"/>
          <p:cNvSpPr/>
          <p:nvPr/>
        </p:nvSpPr>
        <p:spPr>
          <a:xfrm>
            <a:off x="3117960" y="1852560"/>
            <a:ext cx="2055240" cy="10105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200" b="1" u="none" strike="noStrike">
              <a:solidFill>
                <a:srgbClr val="0F4890"/>
              </a:solidFill>
              <a:effectLst/>
              <a:uFillTx/>
              <a:latin typeface="Poppins SemiBold"/>
            </a:endParaRPr>
          </a:p>
        </p:txBody>
      </p:sp>
      <p:pic>
        <p:nvPicPr>
          <p:cNvPr id="54" name="Imagen 2"/>
          <p:cNvPicPr/>
          <p:nvPr/>
        </p:nvPicPr>
        <p:blipFill>
          <a:blip r:embed="rId3"/>
          <a:stretch/>
        </p:blipFill>
        <p:spPr>
          <a:xfrm>
            <a:off x="3224880" y="1859760"/>
            <a:ext cx="1845000" cy="1075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bject 30"/>
          <p:cNvSpPr/>
          <p:nvPr/>
        </p:nvSpPr>
        <p:spPr>
          <a:xfrm>
            <a:off x="861120" y="2576520"/>
            <a:ext cx="6637680" cy="40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object 31"/>
          <p:cNvSpPr/>
          <p:nvPr/>
        </p:nvSpPr>
        <p:spPr>
          <a:xfrm>
            <a:off x="603360" y="291960"/>
            <a:ext cx="929484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s-ES" sz="2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Hackeados en un click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object 32"/>
          <p:cNvSpPr/>
          <p:nvPr/>
        </p:nvSpPr>
        <p:spPr>
          <a:xfrm>
            <a:off x="6111360" y="7095960"/>
            <a:ext cx="4076280" cy="2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algn="r" defTabSz="914400">
              <a:lnSpc>
                <a:spcPct val="100000"/>
              </a:lnSpc>
            </a:pPr>
            <a:r>
              <a:rPr lang="es-ES" sz="1800" b="1" u="none" strike="noStrike">
                <a:solidFill>
                  <a:srgbClr val="C00000"/>
                </a:solidFill>
                <a:effectLst/>
                <a:uFillTx/>
                <a:latin typeface="Poppins"/>
              </a:rPr>
              <a:t>Introducción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8" name=""/>
          <p:cNvPicPr/>
          <p:nvPr/>
        </p:nvPicPr>
        <p:blipFill>
          <a:blip r:embed="rId1"/>
          <a:stretch/>
        </p:blipFill>
        <p:spPr>
          <a:xfrm>
            <a:off x="2808000" y="1620000"/>
            <a:ext cx="5220000" cy="522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" name="TextBox 31"/>
          <p:cNvSpPr/>
          <p:nvPr/>
        </p:nvSpPr>
        <p:spPr>
          <a:xfrm>
            <a:off x="527400" y="1030680"/>
            <a:ext cx="739260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1600" b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QR Asistencia, Escanealo!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984240" y="1663560"/>
            <a:ext cx="7247160" cy="130572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p>
            <a:pPr marL="12600" indent="0" algn="l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es-ES" sz="540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Índice</a:t>
            </a:r>
            <a:endParaRPr lang="es-ES" sz="5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" name="Rectángulo 1"/>
          <p:cNvSpPr/>
          <p:nvPr/>
        </p:nvSpPr>
        <p:spPr>
          <a:xfrm>
            <a:off x="998640" y="2882880"/>
            <a:ext cx="9051120" cy="40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</a:pPr>
            <a:r>
              <a:rPr lang="es-ES" sz="195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01. Introducción</a:t>
            </a:r>
            <a:r>
              <a:rPr lang="es-ES" sz="200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 </a:t>
            </a:r>
            <a:endParaRPr lang="es-E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</a:pPr>
            <a:r>
              <a:rPr lang="es-ES" sz="195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02. Riesgos Habituales</a:t>
            </a:r>
            <a:endParaRPr lang="es-ES" sz="1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</a:pPr>
            <a:r>
              <a:rPr lang="es-ES" sz="195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03. Obligaciones Legales</a:t>
            </a:r>
            <a:r>
              <a:rPr lang="es-ES" sz="180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 </a:t>
            </a:r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</a:pPr>
            <a:r>
              <a:rPr lang="es-ES" sz="195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04. Medidas Esenciales</a:t>
            </a:r>
            <a:r>
              <a:rPr lang="es-ES" sz="180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 </a:t>
            </a:r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</a:pPr>
            <a:r>
              <a:rPr lang="es-ES" sz="195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05. Protocolo ante un ataque</a:t>
            </a:r>
            <a:endParaRPr lang="es-ES" sz="1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</a:pPr>
            <a:r>
              <a:rPr lang="es-ES" sz="195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06. Ejemplos</a:t>
            </a:r>
            <a:endParaRPr lang="es-ES" sz="1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</a:pPr>
            <a:r>
              <a:rPr lang="es-ES" sz="195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07. AutoEvaluación.</a:t>
            </a:r>
            <a:endParaRPr lang="es-ES" sz="1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9"/>
              </a:spcBef>
              <a:spcAft>
                <a:spcPts val="601"/>
              </a:spcAft>
            </a:pPr>
            <a:r>
              <a:rPr lang="es-ES" sz="195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 </a:t>
            </a:r>
            <a:r>
              <a:rPr lang="es-ES" sz="180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 </a:t>
            </a:r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821520" y="3504240"/>
            <a:ext cx="9380520" cy="130572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 anchorCtr="1">
            <a:noAutofit/>
          </a:bodyPr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480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01. Introducción</a:t>
            </a:r>
            <a:endParaRPr lang="es-ES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object 3"/>
          <p:cNvSpPr/>
          <p:nvPr/>
        </p:nvSpPr>
        <p:spPr>
          <a:xfrm>
            <a:off x="861120" y="2576520"/>
            <a:ext cx="6637680" cy="40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Rectángulo 1"/>
          <p:cNvSpPr/>
          <p:nvPr/>
        </p:nvSpPr>
        <p:spPr>
          <a:xfrm>
            <a:off x="527040" y="1368000"/>
            <a:ext cx="9141840" cy="11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s-ES" sz="1400" b="0" u="none" strike="noStrike">
                <a:solidFill>
                  <a:srgbClr val="808080"/>
                </a:solidFill>
                <a:effectLst/>
                <a:uFillTx/>
                <a:latin typeface="Pappins"/>
              </a:rPr>
              <a:t>Hoy un ciberataque puede</a:t>
            </a:r>
            <a:r>
              <a:rPr lang="es-ES" sz="1400" b="1" u="none" strike="noStrike">
                <a:solidFill>
                  <a:srgbClr val="808080"/>
                </a:solidFill>
                <a:effectLst/>
                <a:uFillTx/>
                <a:latin typeface="Pappins"/>
              </a:rPr>
              <a:t> paralizar una pyme en cuestión de horas</a:t>
            </a:r>
            <a:r>
              <a:rPr lang="es-ES" sz="1400" b="0" u="none" strike="noStrike">
                <a:solidFill>
                  <a:srgbClr val="808080"/>
                </a:solidFill>
                <a:effectLst/>
                <a:uFillTx/>
                <a:latin typeface="Pappins"/>
              </a:rPr>
              <a:t> y comprometer su </a:t>
            </a:r>
            <a:r>
              <a:rPr lang="es-ES" sz="1400" b="0" u="none" strike="noStrike">
                <a:solidFill>
                  <a:srgbClr val="808080"/>
                </a:solidFill>
                <a:effectLst/>
                <a:uFillTx/>
                <a:latin typeface="Pappins"/>
              </a:rPr>
              <a:t>continuidad de negocio. 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s-ES" sz="1600" b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2 Frases</a:t>
            </a:r>
            <a:r>
              <a:rPr lang="es-ES" sz="1400" b="0" u="none" strike="noStrike">
                <a:solidFill>
                  <a:srgbClr val="808080"/>
                </a:solidFill>
                <a:effectLst/>
                <a:uFillTx/>
                <a:latin typeface="Pappins"/>
              </a:rPr>
              <a:t>:  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10498F"/>
              </a:buClr>
              <a:buFont typeface="Wingdings" charset="2"/>
              <a:buChar char=""/>
            </a:pPr>
            <a:r>
              <a:rPr lang="es-ES" sz="1400" b="0" u="none" strike="noStrike">
                <a:solidFill>
                  <a:srgbClr val="808080"/>
                </a:solidFill>
                <a:effectLst/>
                <a:uFillTx/>
                <a:latin typeface="Pappins"/>
              </a:rPr>
              <a:t>“La pregunta ya no es si una pyme será atacada, sino si está preparada para cuando ocurra”.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10498F"/>
              </a:buClr>
              <a:buFont typeface="Wingdings" charset="2"/>
              <a:buChar char=""/>
            </a:pPr>
            <a:r>
              <a:rPr lang="es-ES" sz="1400" b="0" u="none" strike="noStrike">
                <a:solidFill>
                  <a:srgbClr val="808080"/>
                </a:solidFill>
                <a:effectLst/>
                <a:uFillTx/>
                <a:latin typeface="Pappins"/>
              </a:rPr>
              <a:t>“Donde están las empresas, están los atacantes”.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65" name="Grupo 19"/>
          <p:cNvGrpSpPr/>
          <p:nvPr/>
        </p:nvGrpSpPr>
        <p:grpSpPr>
          <a:xfrm>
            <a:off x="579960" y="2959560"/>
            <a:ext cx="429840" cy="429840"/>
            <a:chOff x="579960" y="2959560"/>
            <a:chExt cx="429840" cy="429840"/>
          </a:xfrm>
        </p:grpSpPr>
        <p:sp>
          <p:nvSpPr>
            <p:cNvPr id="66" name="Flowchart: Connector 15"/>
            <p:cNvSpPr/>
            <p:nvPr/>
          </p:nvSpPr>
          <p:spPr>
            <a:xfrm>
              <a:off x="579960" y="2959560"/>
              <a:ext cx="429840" cy="429840"/>
            </a:xfrm>
            <a:prstGeom prst="flowChartConnector">
              <a:avLst/>
            </a:prstGeom>
            <a:solidFill>
              <a:srgbClr val="D01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s-ES" sz="1800" b="0" u="none" strike="noStrike">
                <a:solidFill>
                  <a:schemeClr val="lt1"/>
                </a:solidFill>
                <a:effectLst/>
                <a:uFillTx/>
                <a:latin typeface="Montserrat"/>
              </a:endParaRPr>
            </a:p>
          </p:txBody>
        </p:sp>
        <p:pic>
          <p:nvPicPr>
            <p:cNvPr id="67" name="Graphic 13" descr="Badge New with solid fill"/>
            <p:cNvPicPr/>
            <p:nvPr/>
          </p:nvPicPr>
          <p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/>
          </p:blipFill>
          <p:spPr>
            <a:xfrm>
              <a:off x="601920" y="2981880"/>
              <a:ext cx="385560" cy="38556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68" name="Grupo 20"/>
          <p:cNvGrpSpPr/>
          <p:nvPr/>
        </p:nvGrpSpPr>
        <p:grpSpPr>
          <a:xfrm>
            <a:off x="579960" y="4201200"/>
            <a:ext cx="429840" cy="429840"/>
            <a:chOff x="579960" y="4201200"/>
            <a:chExt cx="429840" cy="429840"/>
          </a:xfrm>
        </p:grpSpPr>
        <p:sp>
          <p:nvSpPr>
            <p:cNvPr id="69" name="Flowchart: Connector 16"/>
            <p:cNvSpPr/>
            <p:nvPr/>
          </p:nvSpPr>
          <p:spPr>
            <a:xfrm>
              <a:off x="579960" y="4201200"/>
              <a:ext cx="429840" cy="429840"/>
            </a:xfrm>
            <a:prstGeom prst="flowChartConnector">
              <a:avLst/>
            </a:prstGeom>
            <a:solidFill>
              <a:srgbClr val="D01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s-ES" sz="1800" b="0" u="none" strike="noStrike">
                <a:solidFill>
                  <a:schemeClr val="lt1"/>
                </a:solidFill>
                <a:effectLst/>
                <a:uFillTx/>
                <a:latin typeface="Montserrat"/>
              </a:endParaRPr>
            </a:p>
          </p:txBody>
        </p:sp>
        <p:pic>
          <p:nvPicPr>
            <p:cNvPr id="70" name="Graphic 11" descr="Link with solid fill"/>
            <p:cNvPicPr/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/>
          </p:blipFill>
          <p:spPr>
            <a:xfrm>
              <a:off x="601920" y="4223160"/>
              <a:ext cx="385560" cy="38556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71" name="Grupo 21"/>
          <p:cNvGrpSpPr/>
          <p:nvPr/>
        </p:nvGrpSpPr>
        <p:grpSpPr>
          <a:xfrm>
            <a:off x="579960" y="5226840"/>
            <a:ext cx="466920" cy="466920"/>
            <a:chOff x="579960" y="5226840"/>
            <a:chExt cx="466920" cy="466920"/>
          </a:xfrm>
        </p:grpSpPr>
        <p:sp>
          <p:nvSpPr>
            <p:cNvPr id="72" name="Flowchart: Connector 17"/>
            <p:cNvSpPr/>
            <p:nvPr/>
          </p:nvSpPr>
          <p:spPr>
            <a:xfrm>
              <a:off x="598320" y="5245200"/>
              <a:ext cx="429840" cy="429840"/>
            </a:xfrm>
            <a:prstGeom prst="flowChartConnector">
              <a:avLst/>
            </a:prstGeom>
            <a:solidFill>
              <a:srgbClr val="D01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s-ES" sz="1800" b="0" u="none" strike="noStrike">
                <a:solidFill>
                  <a:schemeClr val="lt1"/>
                </a:solidFill>
                <a:effectLst/>
                <a:uFillTx/>
                <a:latin typeface="Montserrat"/>
              </a:endParaRPr>
            </a:p>
          </p:txBody>
        </p:sp>
        <p:pic>
          <p:nvPicPr>
            <p:cNvPr id="73" name="Graphic 8" descr="Europe with solid fill"/>
            <p:cNvPicPr/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/>
          </p:blipFill>
          <p:spPr>
            <a:xfrm>
              <a:off x="579960" y="5226840"/>
              <a:ext cx="466920" cy="46692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74" name="Grupo 22"/>
          <p:cNvGrpSpPr/>
          <p:nvPr/>
        </p:nvGrpSpPr>
        <p:grpSpPr>
          <a:xfrm>
            <a:off x="587880" y="6073560"/>
            <a:ext cx="429840" cy="429840"/>
            <a:chOff x="587880" y="6073560"/>
            <a:chExt cx="429840" cy="429840"/>
          </a:xfrm>
        </p:grpSpPr>
        <p:sp>
          <p:nvSpPr>
            <p:cNvPr id="75" name="Flowchart: Connector 18"/>
            <p:cNvSpPr/>
            <p:nvPr/>
          </p:nvSpPr>
          <p:spPr>
            <a:xfrm>
              <a:off x="587880" y="6073560"/>
              <a:ext cx="429840" cy="429840"/>
            </a:xfrm>
            <a:prstGeom prst="flowChartConnector">
              <a:avLst/>
            </a:prstGeom>
            <a:solidFill>
              <a:srgbClr val="D01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s-ES" sz="1800" b="0" u="none" strike="noStrike">
                <a:solidFill>
                  <a:schemeClr val="lt1"/>
                </a:solidFill>
                <a:effectLst/>
                <a:uFillTx/>
                <a:latin typeface="Montserrat"/>
              </a:endParaRPr>
            </a:p>
          </p:txBody>
        </p:sp>
        <p:pic>
          <p:nvPicPr>
            <p:cNvPr id="76" name="Graphic 5" descr="Badge Tick with solid fill"/>
            <p:cNvPicPr/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/>
          </p:blipFill>
          <p:spPr>
            <a:xfrm>
              <a:off x="590400" y="6076080"/>
              <a:ext cx="424440" cy="4244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77" name="object 6"/>
          <p:cNvSpPr/>
          <p:nvPr/>
        </p:nvSpPr>
        <p:spPr>
          <a:xfrm>
            <a:off x="603360" y="291960"/>
            <a:ext cx="929484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s-ES" sz="2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Hackeados en un click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CuadroTexto 3"/>
          <p:cNvSpPr/>
          <p:nvPr/>
        </p:nvSpPr>
        <p:spPr>
          <a:xfrm>
            <a:off x="1211040" y="2946600"/>
            <a:ext cx="8735040" cy="143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s-ES" sz="1400" b="1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Situación actual: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La creciente digitalización de las empresas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ha ampliado enormemente la superficie de ataque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. Correo, aplicaciones cloud, teletrabajo y dispositivos móviles se han convertido en nuevas puertas de entrada.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El cibercrimen se ha profesionalizado: ya no hablamos de hackers aislados, sino de organizaciones criminales cuyo único objetivo es monetizar el ataque.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CuadroTexto 9"/>
          <p:cNvSpPr/>
          <p:nvPr/>
        </p:nvSpPr>
        <p:spPr>
          <a:xfrm>
            <a:off x="1211040" y="4159080"/>
            <a:ext cx="873504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s-ES" sz="1400" b="1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Datos de España: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808080"/>
              </a:buClr>
              <a:buFont typeface="Wingdings" charset="2"/>
              <a:buChar char=""/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122.223 incidentes gestionados por INCIBE en 2025. +26% respecto al año anterior.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808080"/>
              </a:buClr>
              <a:buFont typeface="Wingdings" charset="2"/>
              <a:buChar char=""/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334 incidentes al día solo de los que llegan a INCIBE. 55k incidentes de malware. 25k incidentes de phishing. Las pymes son más del 99% del tejido empresarial español.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CuadroTexto 12"/>
          <p:cNvSpPr/>
          <p:nvPr/>
        </p:nvSpPr>
        <p:spPr>
          <a:xfrm>
            <a:off x="1217160" y="5187600"/>
            <a:ext cx="8735040" cy="51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s-ES" sz="1400" b="1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Casos reales: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A diferencia de lo que muchos creen, la mayoría de los ciberataques no son selectivos ni personales. </a:t>
            </a:r>
            <a:r>
              <a:rPr lang="es-ES" sz="1400" b="0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hlinkClick r:id="rId9"/>
              </a:rPr>
              <a:t>https://threatmap.bitdefender.com/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 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CuadroTexto 14"/>
          <p:cNvSpPr/>
          <p:nvPr/>
        </p:nvSpPr>
        <p:spPr>
          <a:xfrm>
            <a:off x="1180800" y="6010200"/>
            <a:ext cx="8735040" cy="73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s-ES" sz="1400" b="1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El coste de un ciberataque: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Solo ~20% recae en la recuperación técnica (IT, forense, restauración de datos). El 80% restante proviene del impacto en el negocio (paralización operativa, pérdida de ventas, fuga de clientes, daño reputacional y posibles sanciones legales).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object 11"/>
          <p:cNvSpPr/>
          <p:nvPr/>
        </p:nvSpPr>
        <p:spPr>
          <a:xfrm>
            <a:off x="6111360" y="7095960"/>
            <a:ext cx="4076280" cy="2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algn="r" defTabSz="914400">
              <a:lnSpc>
                <a:spcPct val="100000"/>
              </a:lnSpc>
            </a:pPr>
            <a:r>
              <a:rPr lang="es-ES" sz="1800" b="1" u="none" strike="noStrike">
                <a:solidFill>
                  <a:srgbClr val="C00000"/>
                </a:solidFill>
                <a:effectLst/>
                <a:uFillTx/>
                <a:latin typeface="Poppins"/>
              </a:rPr>
              <a:t>Introducción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Box 28"/>
          <p:cNvSpPr/>
          <p:nvPr/>
        </p:nvSpPr>
        <p:spPr>
          <a:xfrm>
            <a:off x="527040" y="1030680"/>
            <a:ext cx="739260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1600" b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La realidad de la Pyme Hoy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object 2"/>
          <p:cNvSpPr/>
          <p:nvPr/>
        </p:nvSpPr>
        <p:spPr>
          <a:xfrm>
            <a:off x="861120" y="2576520"/>
            <a:ext cx="6637680" cy="40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object 4"/>
          <p:cNvSpPr/>
          <p:nvPr/>
        </p:nvSpPr>
        <p:spPr>
          <a:xfrm>
            <a:off x="603360" y="291960"/>
            <a:ext cx="929484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s-ES" sz="2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Hackeados en un click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CuadroTexto 5"/>
          <p:cNvSpPr/>
          <p:nvPr/>
        </p:nvSpPr>
        <p:spPr>
          <a:xfrm>
            <a:off x="1703880" y="1249920"/>
            <a:ext cx="8735040" cy="76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1600" b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Factor Humano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: 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Aunque no existe una cifra exacta, analizando los vectores de ataque más comunes en España podemos estimar que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entre el 70% y el 90% de los incidentes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tienen, directa o indirectamente, un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componente humano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7" name=""/>
          <p:cNvPicPr/>
          <p:nvPr/>
        </p:nvPicPr>
        <p:blipFill>
          <a:blip r:embed="rId1"/>
          <a:stretch/>
        </p:blipFill>
        <p:spPr>
          <a:xfrm>
            <a:off x="669600" y="1260000"/>
            <a:ext cx="877320" cy="87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8" name=""/>
          <p:cNvSpPr/>
          <p:nvPr/>
        </p:nvSpPr>
        <p:spPr>
          <a:xfrm>
            <a:off x="540000" y="2277720"/>
            <a:ext cx="9178920" cy="226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216000" indent="-2160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808080"/>
              </a:buClr>
              <a:buFont typeface="Wingdings" charset="2"/>
              <a:buChar char=""/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25.000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phishing 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→ 100%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factor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humano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porque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requieren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abrir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email,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confiar,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pulsar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enlac ó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introduc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ir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credenci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ales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808080"/>
              </a:buClr>
              <a:buFont typeface="Wingdings" charset="2"/>
              <a:buChar char=""/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55.000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malware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→ 50–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70% del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malware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tiene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intervenc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ión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humana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para su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ejecución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debido a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que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entran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en la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pyme a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través de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un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phishing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/email,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USB,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descarg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as,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explotac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ión de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vulnera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bilidade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s y RDP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expuest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o.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808080"/>
              </a:buClr>
              <a:buFont typeface="Wingdings" charset="2"/>
              <a:buChar char=""/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Aunque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no estén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en esas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dos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categoría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s,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también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hay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factor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humano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en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poseer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contrase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ñas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débiles,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credenci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ales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reutilizad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as, MFA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no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activado,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sistemas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sin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parchear,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permisos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excesivo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s, backup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mal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configura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do ...Y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eso en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realidad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suele ser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error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humano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organiz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acional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,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no del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emplead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o final.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"/>
          <p:cNvSpPr/>
          <p:nvPr/>
        </p:nvSpPr>
        <p:spPr>
          <a:xfrm>
            <a:off x="2018160" y="5306040"/>
            <a:ext cx="6653160" cy="55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spAutoFit/>
          </a:bodyPr>
          <a:p>
            <a:pPr>
              <a:lnSpc>
                <a:spcPct val="100000"/>
              </a:lnSpc>
            </a:pPr>
            <a:r>
              <a:rPr lang="es-ES" sz="1600" b="1" i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La tecnología </a:t>
            </a:r>
            <a:r>
              <a:rPr lang="es-ES" sz="1600" b="1" i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falla, pero en la </a:t>
            </a:r>
            <a:r>
              <a:rPr lang="es-ES" sz="1600" b="1" i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mayoría de los </a:t>
            </a:r>
            <a:r>
              <a:rPr lang="es-ES" sz="1600" b="1" i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casos el atacante </a:t>
            </a:r>
            <a:r>
              <a:rPr lang="es-ES" sz="1600" b="1" i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entra 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600" b="1" i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porque </a:t>
            </a:r>
            <a:r>
              <a:rPr lang="es-ES" sz="1600" b="1" i="1" u="sng" strike="noStrike">
                <a:solidFill>
                  <a:srgbClr val="10498F"/>
                </a:solidFill>
                <a:effectLst/>
                <a:uFillTx/>
                <a:latin typeface="Poppins"/>
              </a:rPr>
              <a:t>una </a:t>
            </a:r>
            <a:r>
              <a:rPr lang="es-ES" sz="1600" b="1" i="1" u="sng" strike="noStrike">
                <a:solidFill>
                  <a:srgbClr val="10498F"/>
                </a:solidFill>
                <a:effectLst/>
                <a:uFillTx/>
                <a:latin typeface="Poppins"/>
              </a:rPr>
              <a:t>persona confió, </a:t>
            </a:r>
            <a:r>
              <a:rPr lang="es-ES" sz="1600" b="1" i="1" u="sng" strike="noStrike">
                <a:solidFill>
                  <a:srgbClr val="10498F"/>
                </a:solidFill>
                <a:effectLst/>
                <a:uFillTx/>
                <a:latin typeface="Poppins"/>
              </a:rPr>
              <a:t>decidió mal o dejó </a:t>
            </a:r>
            <a:r>
              <a:rPr lang="es-ES" sz="1600" b="1" i="1" u="sng" strike="noStrike">
                <a:solidFill>
                  <a:srgbClr val="10498F"/>
                </a:solidFill>
                <a:effectLst/>
                <a:uFillTx/>
                <a:latin typeface="Poppins"/>
              </a:rPr>
              <a:t>una puerta </a:t>
            </a:r>
            <a:r>
              <a:rPr lang="es-ES" sz="1600" b="1" i="1" u="sng" strike="noStrike">
                <a:solidFill>
                  <a:srgbClr val="10498F"/>
                </a:solidFill>
                <a:effectLst/>
                <a:uFillTx/>
                <a:latin typeface="Poppins"/>
              </a:rPr>
              <a:t>abierta.</a:t>
            </a:r>
            <a:r>
              <a:rPr lang="es-ES" sz="1600" b="1" i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 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object 12"/>
          <p:cNvSpPr/>
          <p:nvPr/>
        </p:nvSpPr>
        <p:spPr>
          <a:xfrm>
            <a:off x="6111360" y="7095960"/>
            <a:ext cx="4076280" cy="2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algn="r" defTabSz="914400">
              <a:lnSpc>
                <a:spcPct val="100000"/>
              </a:lnSpc>
            </a:pPr>
            <a:r>
              <a:rPr lang="es-ES" sz="1800" b="1" u="none" strike="noStrike">
                <a:solidFill>
                  <a:srgbClr val="C00000"/>
                </a:solidFill>
                <a:effectLst/>
                <a:uFillTx/>
                <a:latin typeface="Poppins"/>
              </a:rPr>
              <a:t>Introducción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1764360" y="3504240"/>
            <a:ext cx="7277040" cy="130572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p>
            <a:pPr indent="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es-ES" sz="480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02. Riesgo habituales</a:t>
            </a:r>
            <a:endParaRPr lang="es-ES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"/>
          <p:cNvPicPr/>
          <p:nvPr/>
        </p:nvPicPr>
        <p:blipFill>
          <a:blip r:embed="rId1"/>
          <a:stretch/>
        </p:blipFill>
        <p:spPr>
          <a:xfrm>
            <a:off x="4320000" y="1440000"/>
            <a:ext cx="5759640" cy="4296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3" name="Rectángulo 1"/>
          <p:cNvSpPr/>
          <p:nvPr/>
        </p:nvSpPr>
        <p:spPr>
          <a:xfrm>
            <a:off x="522720" y="1284480"/>
            <a:ext cx="4301280" cy="400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216000" indent="-216000" algn="just" defTabSz="914400">
              <a:lnSpc>
                <a:spcPct val="150000"/>
              </a:lnSpc>
              <a:spcBef>
                <a:spcPts val="601"/>
              </a:spcBef>
              <a:spcAft>
                <a:spcPts val="1599"/>
              </a:spcAft>
              <a:buClr>
                <a:srgbClr val="808080"/>
              </a:buClr>
              <a:buFont typeface="OpenSymbol"/>
              <a:buAutoNum type="arabicPeriod"/>
            </a:pPr>
            <a:r>
              <a:rPr lang="es-ES" sz="1400" b="0" u="none" strike="noStrike">
                <a:solidFill>
                  <a:srgbClr val="808080"/>
                </a:solidFill>
                <a:effectLst/>
                <a:uFillTx/>
                <a:latin typeface="Poppins"/>
              </a:rPr>
              <a:t>“Soy pequeño, no me van a atacar”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algn="just" defTabSz="914400">
              <a:lnSpc>
                <a:spcPct val="150000"/>
              </a:lnSpc>
              <a:spcBef>
                <a:spcPts val="601"/>
              </a:spcBef>
              <a:spcAft>
                <a:spcPts val="1599"/>
              </a:spcAft>
              <a:buClr>
                <a:srgbClr val="808080"/>
              </a:buClr>
              <a:buFont typeface="OpenSymbol"/>
              <a:buAutoNum type="arabicPeriod"/>
            </a:pPr>
            <a:r>
              <a:rPr lang="es-ES" sz="1400" b="0" u="none" strike="noStrike">
                <a:solidFill>
                  <a:srgbClr val="808080"/>
                </a:solidFill>
                <a:effectLst/>
                <a:uFillTx/>
                <a:latin typeface="Poppins"/>
              </a:rPr>
              <a:t>“Tengo antivirus, estoy protegido”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algn="just" defTabSz="914400">
              <a:lnSpc>
                <a:spcPct val="150000"/>
              </a:lnSpc>
              <a:spcBef>
                <a:spcPts val="601"/>
              </a:spcBef>
              <a:spcAft>
                <a:spcPts val="1599"/>
              </a:spcAft>
              <a:buClr>
                <a:srgbClr val="808080"/>
              </a:buClr>
              <a:buFont typeface="OpenSymbol"/>
              <a:buAutoNum type="arabicPeriod"/>
            </a:pPr>
            <a:r>
              <a:rPr lang="es-ES" sz="1400" b="0" u="none" strike="noStrike">
                <a:solidFill>
                  <a:srgbClr val="808080"/>
                </a:solidFill>
                <a:effectLst/>
                <a:uFillTx/>
                <a:latin typeface="Poppins"/>
              </a:rPr>
              <a:t>“Si me hackean, me daré cuenta”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algn="just" defTabSz="914400">
              <a:lnSpc>
                <a:spcPct val="150000"/>
              </a:lnSpc>
              <a:spcBef>
                <a:spcPts val="601"/>
              </a:spcBef>
              <a:spcAft>
                <a:spcPts val="1599"/>
              </a:spcAft>
              <a:buClr>
                <a:srgbClr val="808080"/>
              </a:buClr>
              <a:buFont typeface="OpenSymbol"/>
              <a:buAutoNum type="arabicPeriod"/>
            </a:pPr>
            <a:r>
              <a:rPr lang="es-ES" sz="1400" b="0" u="none" strike="noStrike">
                <a:solidFill>
                  <a:srgbClr val="808080"/>
                </a:solidFill>
                <a:effectLst/>
                <a:uFillTx/>
                <a:latin typeface="Poppins"/>
              </a:rPr>
              <a:t>“Si me hackean, me daré cuenta”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algn="just" defTabSz="914400">
              <a:lnSpc>
                <a:spcPct val="150000"/>
              </a:lnSpc>
              <a:spcBef>
                <a:spcPts val="601"/>
              </a:spcBef>
              <a:spcAft>
                <a:spcPts val="1599"/>
              </a:spcAft>
              <a:buClr>
                <a:srgbClr val="808080"/>
              </a:buClr>
              <a:buFont typeface="OpenSymbol"/>
              <a:buAutoNum type="arabicPeriod"/>
            </a:pPr>
            <a:r>
              <a:rPr lang="es-ES" sz="1400" b="0" u="none" strike="noStrike">
                <a:solidFill>
                  <a:srgbClr val="808080"/>
                </a:solidFill>
                <a:effectLst/>
                <a:uFillTx/>
                <a:latin typeface="Poppins"/>
              </a:rPr>
              <a:t>“Los hackers son chavales”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algn="just" defTabSz="914400">
              <a:lnSpc>
                <a:spcPct val="150000"/>
              </a:lnSpc>
              <a:spcBef>
                <a:spcPts val="601"/>
              </a:spcBef>
              <a:spcAft>
                <a:spcPts val="1599"/>
              </a:spcAft>
              <a:buClr>
                <a:srgbClr val="808080"/>
              </a:buClr>
              <a:buFont typeface="OpenSymbol"/>
              <a:buAutoNum type="arabicPeriod"/>
            </a:pPr>
            <a:r>
              <a:rPr lang="es-ES" sz="1400" b="0" u="none" strike="noStrike">
                <a:solidFill>
                  <a:srgbClr val="808080"/>
                </a:solidFill>
                <a:effectLst/>
                <a:uFillTx/>
                <a:latin typeface="Poppins"/>
                <a:ea typeface="Noto Sans CJK SC"/>
              </a:rPr>
              <a:t>Con una copia de seguridad Basta”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algn="just" defTabSz="914400">
              <a:lnSpc>
                <a:spcPct val="150000"/>
              </a:lnSpc>
              <a:spcBef>
                <a:spcPts val="601"/>
              </a:spcBef>
              <a:spcAft>
                <a:spcPts val="1599"/>
              </a:spcAft>
              <a:buClr>
                <a:srgbClr val="808080"/>
              </a:buClr>
              <a:buFont typeface="OpenSymbol"/>
              <a:buAutoNum type="arabicPeriod"/>
            </a:pPr>
            <a:r>
              <a:rPr lang="es-ES" sz="1400" b="0" u="none" strike="noStrike">
                <a:solidFill>
                  <a:srgbClr val="808080"/>
                </a:solidFill>
                <a:effectLst/>
                <a:uFillTx/>
                <a:latin typeface="Poppins"/>
                <a:ea typeface="Noto Sans CJK SC"/>
              </a:rPr>
              <a:t>“Eso solo les pasa a otros”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TextBox 5"/>
          <p:cNvSpPr/>
          <p:nvPr/>
        </p:nvSpPr>
        <p:spPr>
          <a:xfrm>
            <a:off x="527040" y="1030680"/>
            <a:ext cx="9305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1600" b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Mitos</a:t>
            </a:r>
            <a:r>
              <a:rPr lang="es-ES" sz="1800" b="1" u="none" strike="noStrike">
                <a:solidFill>
                  <a:srgbClr val="C00000"/>
                </a:solidFill>
                <a:effectLst/>
                <a:uFillTx/>
                <a:latin typeface="Poppins"/>
              </a:rPr>
              <a:t> </a:t>
            </a:r>
            <a:r>
              <a:rPr lang="es-ES" sz="1600" b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en</a:t>
            </a:r>
            <a:r>
              <a:rPr lang="es-ES" sz="1800" b="1" u="none" strike="noStrike">
                <a:solidFill>
                  <a:srgbClr val="C00000"/>
                </a:solidFill>
                <a:effectLst/>
                <a:uFillTx/>
                <a:latin typeface="Poppins"/>
              </a:rPr>
              <a:t> </a:t>
            </a:r>
            <a:r>
              <a:rPr lang="es-ES" sz="1600" b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la</a:t>
            </a:r>
            <a:r>
              <a:rPr lang="es-ES" sz="1800" b="1" u="none" strike="noStrike">
                <a:solidFill>
                  <a:srgbClr val="C00000"/>
                </a:solidFill>
                <a:effectLst/>
                <a:uFillTx/>
                <a:latin typeface="Poppins"/>
              </a:rPr>
              <a:t> </a:t>
            </a:r>
            <a:r>
              <a:rPr lang="es-ES" sz="1600" b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Pyme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object 6"/>
          <p:cNvSpPr/>
          <p:nvPr/>
        </p:nvSpPr>
        <p:spPr>
          <a:xfrm>
            <a:off x="603360" y="291960"/>
            <a:ext cx="533196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s-ES" sz="2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Hackeados en un click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"/>
          <p:cNvSpPr/>
          <p:nvPr/>
        </p:nvSpPr>
        <p:spPr>
          <a:xfrm>
            <a:off x="665280" y="6120000"/>
            <a:ext cx="8549280" cy="33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1600" b="1" u="none" spc="-150" strike="noStrike">
                <a:solidFill>
                  <a:srgbClr val="10498F"/>
                </a:solidFill>
                <a:effectLst/>
                <a:uFillTx/>
                <a:latin typeface="Poppins"/>
              </a:rPr>
              <a:t>Las PYMES son uno de los principales objetivos porque suelen estar menos protegidas.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object 15"/>
          <p:cNvSpPr/>
          <p:nvPr/>
        </p:nvSpPr>
        <p:spPr>
          <a:xfrm>
            <a:off x="6111360" y="7100640"/>
            <a:ext cx="4076280" cy="2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algn="r" defTabSz="914400">
              <a:lnSpc>
                <a:spcPct val="100000"/>
              </a:lnSpc>
            </a:pPr>
            <a:r>
              <a:rPr lang="es-ES" sz="1800" b="1" u="none" strike="noStrike">
                <a:solidFill>
                  <a:srgbClr val="C00000"/>
                </a:solidFill>
                <a:effectLst/>
                <a:uFillTx/>
                <a:latin typeface="Poppins"/>
              </a:rPr>
              <a:t>Riesgos Habituales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ángulo 1"/>
          <p:cNvSpPr/>
          <p:nvPr/>
        </p:nvSpPr>
        <p:spPr>
          <a:xfrm>
            <a:off x="435960" y="2422080"/>
            <a:ext cx="9786240" cy="72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171360" indent="-17136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Clr>
                <a:srgbClr val="808080"/>
              </a:buClr>
              <a:buFont typeface="Arial"/>
              <a:buChar char="•"/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Muchos ataques comienzan con el robo de una simple contraseña y evolucionan silenciosamente hacia acceso al correo, fraude económico, robo de datos y, en su fase final, </a:t>
            </a:r>
            <a:r>
              <a:rPr lang="es-ES" sz="1400" b="0" i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ransomware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y extorsión.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Box 9"/>
          <p:cNvSpPr/>
          <p:nvPr/>
        </p:nvSpPr>
        <p:spPr>
          <a:xfrm>
            <a:off x="619560" y="1441080"/>
            <a:ext cx="9343080" cy="104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Los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ciberataques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modernos no son inmediatos: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son procesos silenciosos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que pueden durar semanas o meses antes de mostrar su impacto. Cuando una empresa detecta un ciberataque, normalmente este ya se encuentra en su fase final.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object 6"/>
          <p:cNvSpPr/>
          <p:nvPr/>
        </p:nvSpPr>
        <p:spPr>
          <a:xfrm>
            <a:off x="603360" y="291960"/>
            <a:ext cx="533196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s-ES" sz="2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Hackeados en un click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01" name=""/>
          <p:cNvGrpSpPr/>
          <p:nvPr/>
        </p:nvGrpSpPr>
        <p:grpSpPr>
          <a:xfrm>
            <a:off x="1872000" y="3312000"/>
            <a:ext cx="6693840" cy="3584160"/>
            <a:chOff x="1872000" y="3312000"/>
            <a:chExt cx="6693840" cy="3584160"/>
          </a:xfrm>
        </p:grpSpPr>
        <p:pic>
          <p:nvPicPr>
            <p:cNvPr id="102" name=""/>
            <p:cNvPicPr/>
            <p:nvPr/>
          </p:nvPicPr>
          <p:blipFill>
            <a:blip r:embed="rId1"/>
            <a:stretch/>
          </p:blipFill>
          <p:spPr>
            <a:xfrm>
              <a:off x="1872000" y="3312000"/>
              <a:ext cx="6693840" cy="33458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03" name=""/>
            <p:cNvSpPr/>
            <p:nvPr/>
          </p:nvSpPr>
          <p:spPr>
            <a:xfrm>
              <a:off x="6372000" y="3312000"/>
              <a:ext cx="790200" cy="3346200"/>
            </a:xfrm>
            <a:custGeom>
              <a:avLst/>
              <a:gdLst>
                <a:gd name="textAreaLeft" fmla="*/ 38520 w 790200"/>
                <a:gd name="textAreaRight" fmla="*/ 753480 w 790200"/>
                <a:gd name="textAreaTop" fmla="*/ 38520 h 3346200"/>
                <a:gd name="textAreaBottom" fmla="*/ 3309480 h 3346200"/>
              </a:gdLst>
              <a:ahLst/>
              <a:cxnLst/>
              <a:rect l="textAreaLeft" t="textAreaTop" r="textAreaRight" b="textAreaBottom"/>
              <a:pathLst>
                <a:path w="21600" h="91277">
                  <a:moveTo>
                    <a:pt x="3600" y="0"/>
                  </a:moveTo>
                  <a:arcTo wR="3600" hR="3600" stAng="16200000" swAng="-5400000"/>
                  <a:lnTo>
                    <a:pt x="0" y="87677"/>
                  </a:lnTo>
                  <a:arcTo wR="3600" hR="3600" stAng="10800000" swAng="-5400000"/>
                  <a:lnTo>
                    <a:pt x="18000" y="91277"/>
                  </a:lnTo>
                  <a:arcTo wR="3600" hR="3600" stAng="5400000" swAng="-5400000"/>
                  <a:lnTo>
                    <a:pt x="21600" y="3600"/>
                  </a:lnTo>
                  <a:arcTo wR="3600" hR="3600" stAng="0" swAng="-5400000"/>
                  <a:close/>
                </a:path>
              </a:pathLst>
            </a:custGeom>
            <a:noFill/>
            <a:ln w="19080">
              <a:solidFill>
                <a:srgbClr val="FF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9360" tIns="54360" rIns="99360" bIns="54360" anchor="ctr">
              <a:noAutofit/>
            </a:bodyPr>
            <a:p>
              <a:endPara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4" name="Rectángulo 2"/>
            <p:cNvSpPr/>
            <p:nvPr/>
          </p:nvSpPr>
          <p:spPr>
            <a:xfrm>
              <a:off x="5616000" y="6624000"/>
              <a:ext cx="2302200" cy="272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p>
              <a:pPr marL="171360" indent="-171360" defTabSz="914400">
                <a:lnSpc>
                  <a:spcPct val="150000"/>
                </a:lnSpc>
                <a:spcBef>
                  <a:spcPts val="1191"/>
                </a:spcBef>
                <a:spcAft>
                  <a:spcPts val="992"/>
                </a:spcAft>
                <a:buClr>
                  <a:srgbClr val="808080"/>
                </a:buClr>
                <a:buFont typeface="Arial"/>
                <a:buChar char="•"/>
              </a:pPr>
              <a:r>
                <a:rPr lang="es-ES" sz="800" b="1" u="none" strike="noStrike">
                  <a:solidFill>
                    <a:srgbClr val="FF0000"/>
                  </a:solidFill>
                  <a:effectLst/>
                  <a:uFillTx/>
                  <a:latin typeface="Poppins"/>
                </a:rPr>
                <a:t>Lo que parece estar ocurriendo</a:t>
              </a:r>
              <a:endParaRPr lang="es-ES" sz="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05" name="object 13"/>
          <p:cNvSpPr/>
          <p:nvPr/>
        </p:nvSpPr>
        <p:spPr>
          <a:xfrm>
            <a:off x="6111360" y="7095960"/>
            <a:ext cx="4076280" cy="2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algn="r" defTabSz="914400">
              <a:lnSpc>
                <a:spcPct val="100000"/>
              </a:lnSpc>
            </a:pPr>
            <a:r>
              <a:rPr lang="es-ES" sz="1800" b="1" u="none" strike="noStrike">
                <a:solidFill>
                  <a:srgbClr val="C00000"/>
                </a:solidFill>
                <a:effectLst/>
                <a:uFillTx/>
                <a:latin typeface="Poppins"/>
              </a:rPr>
              <a:t>Riesgos Habituales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Box 29"/>
          <p:cNvSpPr/>
          <p:nvPr/>
        </p:nvSpPr>
        <p:spPr>
          <a:xfrm>
            <a:off x="635040" y="1030680"/>
            <a:ext cx="739260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1600" b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Como es un ataque a la Pyme Hoy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object 1"/>
          <p:cNvSpPr/>
          <p:nvPr/>
        </p:nvSpPr>
        <p:spPr>
          <a:xfrm>
            <a:off x="603720" y="291960"/>
            <a:ext cx="533196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s-ES" sz="2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Hackeados en un click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Box 2"/>
          <p:cNvSpPr/>
          <p:nvPr/>
        </p:nvSpPr>
        <p:spPr>
          <a:xfrm>
            <a:off x="583920" y="1621080"/>
            <a:ext cx="9343080" cy="104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Aunque las técnicas de ataque evolucionan constantemente y puedan clasificarse de diferentes maneras, el objetivo final de los ciberdelincuentes sigue siendo siempre el mismo: 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acceso, robar información o ganar dinero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TextBox 3"/>
          <p:cNvSpPr/>
          <p:nvPr/>
        </p:nvSpPr>
        <p:spPr>
          <a:xfrm>
            <a:off x="583920" y="2639880"/>
            <a:ext cx="9343080" cy="40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</a:pPr>
            <a:r>
              <a:rPr lang="es-ES" sz="1400" b="1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Engaños digitales: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Phishing, Spear phishing, Suplantación, Fraude por correo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Box 6"/>
          <p:cNvSpPr/>
          <p:nvPr/>
        </p:nvSpPr>
        <p:spPr>
          <a:xfrm>
            <a:off x="583920" y="3018240"/>
            <a:ext cx="9343080" cy="72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</a:pPr>
            <a:r>
              <a:rPr lang="es-ES" sz="1400" b="1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Robo de credenciales: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Robo de credenciales, Contraseñas débiles, Credenciales reutilizadas, Robo de accesos → Guardado en la DarkWeb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Box 7"/>
          <p:cNvSpPr/>
          <p:nvPr/>
        </p:nvSpPr>
        <p:spPr>
          <a:xfrm>
            <a:off x="583920" y="3717000"/>
            <a:ext cx="9343080" cy="72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</a:pPr>
            <a:r>
              <a:rPr lang="es-ES" sz="1400" b="1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Secuestro Digital: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Ransomware = cifrado de sistemas = parada operativa.  El objetivo no es entrar… es paralizar tu negocio.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Box 8"/>
          <p:cNvSpPr/>
          <p:nvPr/>
        </p:nvSpPr>
        <p:spPr>
          <a:xfrm>
            <a:off x="583920" y="4415400"/>
            <a:ext cx="9343080" cy="72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</a:pPr>
            <a:r>
              <a:rPr lang="es-ES" sz="1400" b="1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Exposición remota: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Teletrabajo, WiFi inseguras, Dispositivos externos = Trabajar desde cualquier sitio también expone la empresa desde cualquier sitio.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Box 10"/>
          <p:cNvSpPr/>
          <p:nvPr/>
        </p:nvSpPr>
        <p:spPr>
          <a:xfrm>
            <a:off x="583920" y="5113800"/>
            <a:ext cx="9343080" cy="72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</a:pPr>
            <a:r>
              <a:rPr lang="es-ES" sz="1400" b="1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Nuevos riesgos IA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: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Chatbots, IA generativa, Fuga de información = La IA puede aumentar la productividad… o acelerar una fuga de datos.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object 14"/>
          <p:cNvSpPr/>
          <p:nvPr/>
        </p:nvSpPr>
        <p:spPr>
          <a:xfrm>
            <a:off x="6111360" y="7100640"/>
            <a:ext cx="4076280" cy="2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algn="r" defTabSz="914400">
              <a:lnSpc>
                <a:spcPct val="100000"/>
              </a:lnSpc>
            </a:pPr>
            <a:r>
              <a:rPr lang="es-ES" sz="1800" b="1" u="none" strike="noStrike">
                <a:solidFill>
                  <a:srgbClr val="C00000"/>
                </a:solidFill>
                <a:effectLst/>
                <a:uFillTx/>
                <a:latin typeface="Poppins"/>
              </a:rPr>
              <a:t>Riesgos Habituales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Box 30"/>
          <p:cNvSpPr/>
          <p:nvPr/>
        </p:nvSpPr>
        <p:spPr>
          <a:xfrm>
            <a:off x="599040" y="1030680"/>
            <a:ext cx="739260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1600" b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Las formas habituales de ataque a una Pyme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1433520" y="3497400"/>
            <a:ext cx="7817040" cy="130572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480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03. </a:t>
            </a:r>
            <a:r>
              <a:rPr lang="es-ES" sz="480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Oblig</a:t>
            </a:r>
            <a:r>
              <a:rPr lang="es-ES" sz="480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acion</a:t>
            </a:r>
            <a:r>
              <a:rPr lang="es-ES" sz="480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es </a:t>
            </a:r>
            <a:r>
              <a:rPr lang="es-ES" sz="480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Legal</a:t>
            </a:r>
            <a:r>
              <a:rPr lang="es-ES" sz="480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es</a:t>
            </a:r>
            <a:endParaRPr lang="es-ES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object 6"/>
          <p:cNvSpPr/>
          <p:nvPr/>
        </p:nvSpPr>
        <p:spPr>
          <a:xfrm>
            <a:off x="603360" y="291960"/>
            <a:ext cx="533196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s-ES" sz="2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Hackeados en un click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18" name=""/>
          <p:cNvGraphicFramePr/>
          <p:nvPr/>
        </p:nvGraphicFramePr>
        <p:xfrm>
          <a:off x="635760" y="2547360"/>
          <a:ext cx="9623880" cy="4355640"/>
        </p:xfrm>
        <a:graphic>
          <a:graphicData uri="http://schemas.openxmlformats.org/drawingml/2006/table">
            <a:tbl>
              <a:tblPr/>
              <a:tblGrid>
                <a:gridCol w="1167120"/>
                <a:gridCol w="1167120"/>
                <a:gridCol w="1166760"/>
                <a:gridCol w="1167120"/>
                <a:gridCol w="4956120"/>
              </a:tblGrid>
              <a:tr h="221040"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Fecha inicio</a:t>
                      </a:r>
                      <a:endParaRPr lang="es-ES" sz="1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5983B0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Regulación</a:t>
                      </a:r>
                      <a:endParaRPr lang="es-ES" sz="1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5983B0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¿Obligatoria para la Pyme?</a:t>
                      </a:r>
                      <a:endParaRPr lang="es-ES" sz="1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5983B0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¿Qué regula?</a:t>
                      </a:r>
                      <a:endParaRPr lang="es-ES" sz="1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5983B0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¿Qué implica en la práctica?</a:t>
                      </a:r>
                      <a:endParaRPr lang="es-ES" sz="1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5983B0"/>
                    </a:solidFill>
                  </a:tcPr>
                </a:tc>
              </a:tr>
              <a:tr h="511200"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2018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RGPD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Sí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Protección de datos personales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Control de accesos, contraseñas, backups, gestión de brechas y consentimiento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</a:tr>
              <a:tr h="714600"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2018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LOPDGDD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Sí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Adaptación española del RGPD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Políticas internas, tratamiento de empleados, videovigilancia y derechos digitales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</a:tr>
              <a:tr h="714600"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2002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LSSI-CE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Depende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Web, ecommerce y comunicaciones electrónicas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Cookies, aviso legal, consentimiento y emails comerciales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</a:tr>
              <a:tr h="511200"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2024-2026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NIS2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No (salvo casos)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Gestión del riesgo cibernético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MFA, monitorización, gestión de incidentes y continuidad de negocio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</a:tr>
              <a:tr h="511200"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2010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ENS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No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Seguridad sector público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Controles formales, auditorías, trazabilidad y segregación de accesos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</a:tr>
              <a:tr h="568080"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—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Seguro Ciber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No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Cobertura económica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EDR, MFA, backup y formación mínima exigida por aseguradoras</a:t>
                      </a:r>
                      <a:endParaRPr lang="es-E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</a:tr>
            </a:tbl>
          </a:graphicData>
        </a:graphic>
      </p:graphicFrame>
      <p:sp>
        <p:nvSpPr>
          <p:cNvPr id="119" name="TextBox 1"/>
          <p:cNvSpPr/>
          <p:nvPr/>
        </p:nvSpPr>
        <p:spPr>
          <a:xfrm>
            <a:off x="583560" y="901080"/>
            <a:ext cx="9343080" cy="140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r>
              <a:rPr lang="es-ES" sz="1600" b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Obligaciones</a:t>
            </a:r>
            <a:r>
              <a:rPr lang="es-ES" sz="1400" b="1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</a:t>
            </a:r>
            <a:r>
              <a:rPr lang="es-ES" sz="1600" b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Legales</a:t>
            </a:r>
            <a:r>
              <a:rPr lang="es-ES" sz="1400" b="1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: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Ante un panorama regulatorio cada vez más amplio y complejo,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muchos empresarios creen erróneamente que cumplir una normativa garantiza su protección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, cuando en realidad solo demuestra un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marco mínimo de diligencia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; casi todas las regulaciones terminan empujando hacia las mismas medidas: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controlar accesos, detectar incidentes y garantizar la continuidad del negocio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object 16"/>
          <p:cNvSpPr/>
          <p:nvPr/>
        </p:nvSpPr>
        <p:spPr>
          <a:xfrm>
            <a:off x="6111360" y="7105320"/>
            <a:ext cx="4076280" cy="2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algn="r" defTabSz="914400">
              <a:lnSpc>
                <a:spcPct val="100000"/>
              </a:lnSpc>
            </a:pPr>
            <a:r>
              <a:rPr lang="es-ES" sz="1800" b="1" u="none" strike="noStrike">
                <a:solidFill>
                  <a:srgbClr val="C00000"/>
                </a:solidFill>
                <a:effectLst/>
                <a:uFillTx/>
                <a:latin typeface="Poppins"/>
              </a:rPr>
              <a:t>Obligaciones Legales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object 6"/>
          <p:cNvSpPr/>
          <p:nvPr/>
        </p:nvSpPr>
        <p:spPr>
          <a:xfrm>
            <a:off x="603360" y="291960"/>
            <a:ext cx="533196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s-ES" sz="2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Hackeados en un click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2" name="Gráfico 3"/>
          <p:cNvPicPr/>
          <p:nvPr/>
        </p:nvPicPr>
        <p:blipFill>
          <a:blip r:embed="rId1"/>
          <a:stretch/>
        </p:blipFill>
        <p:spPr>
          <a:xfrm>
            <a:off x="6480000" y="2567160"/>
            <a:ext cx="1995840" cy="2019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3" name="TextBox 11"/>
          <p:cNvSpPr/>
          <p:nvPr/>
        </p:nvSpPr>
        <p:spPr>
          <a:xfrm>
            <a:off x="515160" y="1369080"/>
            <a:ext cx="934308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Responsabilidad del empresario: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Delegar la gestión técnica no implica delegar la responsabilidad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empresarial sobre la seguridad y la protección de los datos.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Box 12"/>
          <p:cNvSpPr/>
          <p:nvPr/>
        </p:nvSpPr>
        <p:spPr>
          <a:xfrm>
            <a:off x="515160" y="2025000"/>
            <a:ext cx="934308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Incidencias: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Toda incidencia de seguridad debe detectarse, registrarse y gestionarse adecuadamente, aunque no derive en un ataque grave (SIEM 2y 5 años).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"/>
          <p:cNvSpPr/>
          <p:nvPr/>
        </p:nvSpPr>
        <p:spPr>
          <a:xfrm>
            <a:off x="515160" y="2680920"/>
            <a:ext cx="5738400" cy="73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Brechas de seguridad: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Cuando una incidencia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compromete datos personales, puede convertirse en una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brecha con obligación legal de notificación en 72 horas.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"/>
          <p:cNvSpPr/>
          <p:nvPr/>
        </p:nvSpPr>
        <p:spPr>
          <a:xfrm>
            <a:off x="515160" y="3536280"/>
            <a:ext cx="564912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Control de accesos: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Cada usuario debe acceder únicamente a la información y sistemas necesarios para realizar su trabajo. 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"/>
          <p:cNvSpPr/>
          <p:nvPr/>
        </p:nvSpPr>
        <p:spPr>
          <a:xfrm>
            <a:off x="515160" y="4392000"/>
            <a:ext cx="575856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Backups: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Una copia de seguridad que nunca se ha probado no garantiza la recuperación del negocio ante un incidente.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"/>
          <p:cNvSpPr/>
          <p:nvPr/>
        </p:nvSpPr>
        <p:spPr>
          <a:xfrm>
            <a:off x="515160" y="5038560"/>
            <a:ext cx="100278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Consentimiento: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Recoger datos de forma legal no exime de la obligación de almacenarlos y protegerlos correctamente. 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"/>
          <p:cNvSpPr/>
          <p:nvPr/>
        </p:nvSpPr>
        <p:spPr>
          <a:xfrm>
            <a:off x="515160" y="6331680"/>
            <a:ext cx="1029096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</a:pP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Proveedores tecnológicos: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 Externalizar servicios tecnológicos no significa externalizar la responsabilidad sobre la seguridad de la información.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"/>
          <p:cNvSpPr/>
          <p:nvPr/>
        </p:nvSpPr>
        <p:spPr>
          <a:xfrm>
            <a:off x="515160" y="5684760"/>
            <a:ext cx="1029096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Contraseñas: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Una política débil de contraseñas sigue siendo una de las puertas de entrada más habituales para un atacante.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object 17"/>
          <p:cNvSpPr/>
          <p:nvPr/>
        </p:nvSpPr>
        <p:spPr>
          <a:xfrm>
            <a:off x="6111360" y="7110000"/>
            <a:ext cx="4076280" cy="2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algn="r" defTabSz="914400">
              <a:lnSpc>
                <a:spcPct val="100000"/>
              </a:lnSpc>
            </a:pPr>
            <a:r>
              <a:rPr lang="es-ES" sz="1800" b="1" u="none" strike="noStrike">
                <a:solidFill>
                  <a:srgbClr val="C00000"/>
                </a:solidFill>
                <a:effectLst/>
                <a:uFillTx/>
                <a:latin typeface="Poppins"/>
              </a:rPr>
              <a:t>Obligaciones Legales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Box 24"/>
          <p:cNvSpPr/>
          <p:nvPr/>
        </p:nvSpPr>
        <p:spPr>
          <a:xfrm>
            <a:off x="527400" y="958680"/>
            <a:ext cx="73926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s-ES" sz="1600" b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Pilares de responsabilidad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1433520" y="3497400"/>
            <a:ext cx="7817040" cy="130572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p>
            <a:pPr indent="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es-ES" sz="480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04. Medidas esenciales  </a:t>
            </a:r>
            <a:endParaRPr lang="es-ES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Box 4"/>
          <p:cNvSpPr/>
          <p:nvPr/>
        </p:nvSpPr>
        <p:spPr>
          <a:xfrm>
            <a:off x="511560" y="1424160"/>
            <a:ext cx="9279360" cy="73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Conociendo cómo atacan hoy los ciberdelincuentes, la pyme debe implantar medidas esenciales para bloquear los ataques antes de que impacten en el negocio y evolucionar continuamente para no quedarse atrás frente a una amenaza cada vez más sofisticada.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object 6"/>
          <p:cNvSpPr/>
          <p:nvPr/>
        </p:nvSpPr>
        <p:spPr>
          <a:xfrm>
            <a:off x="603360" y="291960"/>
            <a:ext cx="533196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s-ES" sz="2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Hackeados en un Click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36" name="Table 1"/>
          <p:cNvGraphicFramePr/>
          <p:nvPr/>
        </p:nvGraphicFramePr>
        <p:xfrm>
          <a:off x="559440" y="2391840"/>
          <a:ext cx="8229240" cy="3656880"/>
        </p:xfrm>
        <a:graphic>
          <a:graphicData uri="http://schemas.openxmlformats.org/drawingml/2006/table">
            <a:tbl>
              <a:tblPr/>
              <a:tblGrid>
                <a:gridCol w="1828800"/>
                <a:gridCol w="2286000"/>
                <a:gridCol w="4114800"/>
              </a:tblGrid>
              <a:tr h="609480"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Riesgo / Causa</a:t>
                      </a:r>
                      <a:endParaRPr lang="es-E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5983B0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Qué debe gestionar</a:t>
                      </a:r>
                      <a:endParaRPr lang="es-E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5983B0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Medidas esenciales</a:t>
                      </a:r>
                      <a:endParaRPr lang="es-E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5983B0"/>
                    </a:solidFill>
                  </a:tcPr>
                </a:tc>
              </a:tr>
              <a:tr h="609480"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Robo credenciales</a:t>
                      </a:r>
                      <a:endParaRPr lang="es-E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Control identidad y accesos</a:t>
                      </a:r>
                      <a:endParaRPr lang="es-E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MFA, gestor contraseñas</a:t>
                      </a:r>
                      <a:endParaRPr lang="es-E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</a:tr>
              <a:tr h="609480"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Explotación vulnerabilidades</a:t>
                      </a:r>
                      <a:endParaRPr lang="es-E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Reducir superficie</a:t>
                      </a:r>
                      <a:endParaRPr lang="es-E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Parches, USB, móviles</a:t>
                      </a:r>
                      <a:endParaRPr lang="es-E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</a:tr>
              <a:tr h="609480"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Propagación interna</a:t>
                      </a:r>
                      <a:endParaRPr lang="es-E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Detección y contención</a:t>
                      </a:r>
                      <a:endParaRPr lang="es-E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EDR, segmentación</a:t>
                      </a:r>
                      <a:endParaRPr lang="es-E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</a:tr>
              <a:tr h="609480"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Pérdida disponibilidad</a:t>
                      </a:r>
                      <a:endParaRPr lang="es-E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Continuidad negocio</a:t>
                      </a:r>
                      <a:endParaRPr lang="es-E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Backup 3-2-1, recuperación</a:t>
                      </a:r>
                      <a:endParaRPr lang="es-E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6EF"/>
                    </a:solidFill>
                  </a:tcPr>
                </a:tc>
              </a:tr>
              <a:tr h="609480"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Exposición cloud</a:t>
                      </a:r>
                      <a:endParaRPr lang="es-E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Protección servicios</a:t>
                      </a:r>
                      <a:endParaRPr lang="es-E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M365/Google ó mejor Euro-Office, permisos, MFA</a:t>
                      </a:r>
                      <a:endParaRPr lang="es-E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36000" marR="36000" marT="45720" marB="4572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</a:tr>
            </a:tbl>
          </a:graphicData>
        </a:graphic>
      </p:graphicFrame>
      <p:pic>
        <p:nvPicPr>
          <p:cNvPr id="137" name="Gráfico 3"/>
          <p:cNvPicPr/>
          <p:nvPr/>
        </p:nvPicPr>
        <p:blipFill>
          <a:blip r:embed="rId1"/>
          <a:stretch/>
        </p:blipFill>
        <p:spPr>
          <a:xfrm>
            <a:off x="8172000" y="2916000"/>
            <a:ext cx="2502000" cy="2511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8" name="object 18"/>
          <p:cNvSpPr/>
          <p:nvPr/>
        </p:nvSpPr>
        <p:spPr>
          <a:xfrm>
            <a:off x="6111360" y="7114680"/>
            <a:ext cx="4076280" cy="2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algn="r" defTabSz="914400">
              <a:lnSpc>
                <a:spcPct val="100000"/>
              </a:lnSpc>
            </a:pPr>
            <a:r>
              <a:rPr lang="es-ES" sz="1800" b="1" u="none" strike="noStrike">
                <a:solidFill>
                  <a:srgbClr val="C00000"/>
                </a:solidFill>
                <a:effectLst/>
                <a:uFillTx/>
                <a:latin typeface="Poppins"/>
              </a:rPr>
              <a:t>Medidas Esenciales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"/>
          <p:cNvSpPr txBox="1"/>
          <p:nvPr/>
        </p:nvSpPr>
        <p:spPr>
          <a:xfrm>
            <a:off x="515520" y="1042200"/>
            <a:ext cx="2374920" cy="325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s-ES" sz="1600" b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Cuadro de Medidas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Box 13"/>
          <p:cNvSpPr/>
          <p:nvPr/>
        </p:nvSpPr>
        <p:spPr>
          <a:xfrm>
            <a:off x="511560" y="1388160"/>
            <a:ext cx="9279360" cy="104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50000"/>
              </a:lnSpc>
            </a:pPr>
            <a:r>
              <a:rPr lang="es-ES" sz="1400" b="1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MFA: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El Autenticación Multifactor funciona como una doble cerradura digital: aunque alguien robe tu contraseña, añade una segunda prueba de identidad —como un código en el móvil— para verificar que realmente eres tú quien intenta acceder.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object 5"/>
          <p:cNvSpPr/>
          <p:nvPr/>
        </p:nvSpPr>
        <p:spPr>
          <a:xfrm>
            <a:off x="603360" y="291960"/>
            <a:ext cx="533196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s-ES" sz="2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Hackeados en un Click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Box 14"/>
          <p:cNvSpPr/>
          <p:nvPr/>
        </p:nvSpPr>
        <p:spPr>
          <a:xfrm>
            <a:off x="511560" y="2396880"/>
            <a:ext cx="9279360" cy="136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50000"/>
              </a:lnSpc>
            </a:pPr>
            <a:r>
              <a:rPr lang="es-ES" sz="1400" b="1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Gestor de contraseñas: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 actúa como una caja fuerte digital que almacena y protege las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credenciales de la empresa. Se instala un Gestor de contraseñas → cada empleado recibe una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cuenta corporativa → cada usuario gestiona contraseñas únicas y robustas → la empresa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mantiene el control centralizado de los accesos.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Box 15"/>
          <p:cNvSpPr/>
          <p:nvPr/>
        </p:nvSpPr>
        <p:spPr>
          <a:xfrm>
            <a:off x="511560" y="3725640"/>
            <a:ext cx="9279360" cy="104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50000"/>
              </a:lnSpc>
            </a:pPr>
            <a:r>
              <a:rPr lang="es-ES" sz="1400" b="1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Agente de seguridad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 [Antivirus + EDR + Parches]: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 es un software corporativo instalado en los equipos que protege, detecta amenazas y bloquea ataques antes de que comprometan la operativa del negocio. → Normalmente la pyme delega su gestión en un partner especializado.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TextBox 16"/>
          <p:cNvSpPr/>
          <p:nvPr/>
        </p:nvSpPr>
        <p:spPr>
          <a:xfrm>
            <a:off x="511560" y="4735080"/>
            <a:ext cx="9279360" cy="72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50000"/>
              </a:lnSpc>
            </a:pPr>
            <a:r>
              <a:rPr lang="es-ES" sz="1400" b="1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Backup 3-2-1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: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 Garantiza que la empresa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pueda recuperar su información incluso ante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fallo, robo, desastre o ciberataque.  3 copias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de la información → en 2 soportes distintos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→ 1 copia fuera de la empresa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Box 17"/>
          <p:cNvSpPr/>
          <p:nvPr/>
        </p:nvSpPr>
        <p:spPr>
          <a:xfrm>
            <a:off x="511560" y="5744520"/>
            <a:ext cx="9279360" cy="104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50000"/>
              </a:lnSpc>
            </a:pP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S</a:t>
            </a:r>
            <a:r>
              <a:rPr lang="es-ES" sz="1400" b="1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ervicios Cloud (M365 / Google / EuroOffice):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 Los servicios cloud permiten centralizar correo, documentos y colaboración en plataformas seguras y accesibles desde cualquier lugar, reduciendo la dependencia de infraestructuras locales y mejorando la resiliencia operativa.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object 19"/>
          <p:cNvSpPr/>
          <p:nvPr/>
        </p:nvSpPr>
        <p:spPr>
          <a:xfrm>
            <a:off x="6111360" y="7114680"/>
            <a:ext cx="4076280" cy="2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algn="r" defTabSz="914400">
              <a:lnSpc>
                <a:spcPct val="100000"/>
              </a:lnSpc>
            </a:pPr>
            <a:r>
              <a:rPr lang="es-ES" sz="1800" b="1" u="none" strike="noStrike">
                <a:solidFill>
                  <a:srgbClr val="C00000"/>
                </a:solidFill>
                <a:effectLst/>
                <a:uFillTx/>
                <a:latin typeface="Poppins"/>
              </a:rPr>
              <a:t>Medidas Esenciales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"/>
          <p:cNvSpPr txBox="1"/>
          <p:nvPr/>
        </p:nvSpPr>
        <p:spPr>
          <a:xfrm>
            <a:off x="515880" y="1042200"/>
            <a:ext cx="3084120" cy="5598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s-ES" sz="1600" b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Definició</a:t>
            </a:r>
            <a:r>
              <a:rPr lang="es-ES" sz="1600" b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n de </a:t>
            </a:r>
            <a:r>
              <a:rPr lang="es-ES" sz="1600" b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Medidas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Box 18"/>
          <p:cNvSpPr/>
          <p:nvPr/>
        </p:nvSpPr>
        <p:spPr>
          <a:xfrm>
            <a:off x="511560" y="1064160"/>
            <a:ext cx="9279360" cy="136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50000"/>
              </a:lnSpc>
            </a:pPr>
            <a:r>
              <a:rPr lang="es-ES" sz="1400" b="1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Dispositivos Externos y Móviles [ USB, Moviles 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]: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 Los dispositivos externos y móviles amplían el perímetro digital de la empresa y pueden convertirse en una vía de entrada de amenazas o de fuga de información si no están correctamente controlados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.→ riesgo de infección, pérdida o fuga → necesidad de control, cifrado y políticas de uso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object 7"/>
          <p:cNvSpPr/>
          <p:nvPr/>
        </p:nvSpPr>
        <p:spPr>
          <a:xfrm>
            <a:off x="603360" y="291960"/>
            <a:ext cx="533196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s-ES" sz="2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Hackeados en un Click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Box 19"/>
          <p:cNvSpPr/>
          <p:nvPr/>
        </p:nvSpPr>
        <p:spPr>
          <a:xfrm>
            <a:off x="511560" y="2410560"/>
            <a:ext cx="9279360" cy="72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</a:pPr>
            <a:r>
              <a:rPr lang="es-ES" sz="1400" b="1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Segmentación de red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: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Separar oficinas / servidores / invitados / IoT / CCTV → evitar que si entra un atacante en un equipo, pueda llegar a todos. 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Box 20"/>
          <p:cNvSpPr/>
          <p:nvPr/>
        </p:nvSpPr>
        <p:spPr>
          <a:xfrm>
            <a:off x="511560" y="3117240"/>
            <a:ext cx="9279360" cy="104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</a:pPr>
            <a:r>
              <a:rPr lang="es-ES" sz="1400" b="1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Solución Global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: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No hace falta construir un Frankenstein de 20 herramientas; existen plataformas modernas —preferiblemente europeas— que ya integran la mayoría de controles esenciales, facilitando además el cumplimiento normativo y una mayor soberanía sobre el dato.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2" name=""/>
          <p:cNvPicPr/>
          <p:nvPr/>
        </p:nvPicPr>
        <p:blipFill>
          <a:blip r:embed="rId1"/>
          <a:stretch/>
        </p:blipFill>
        <p:spPr>
          <a:xfrm>
            <a:off x="1332000" y="4392000"/>
            <a:ext cx="7882920" cy="2446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3" name="object 20"/>
          <p:cNvSpPr/>
          <p:nvPr/>
        </p:nvSpPr>
        <p:spPr>
          <a:xfrm>
            <a:off x="6111360" y="7114680"/>
            <a:ext cx="4076280" cy="2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algn="r" defTabSz="914400">
              <a:lnSpc>
                <a:spcPct val="100000"/>
              </a:lnSpc>
            </a:pPr>
            <a:r>
              <a:rPr lang="es-ES" sz="1800" b="1" u="none" strike="noStrike">
                <a:solidFill>
                  <a:srgbClr val="C00000"/>
                </a:solidFill>
                <a:effectLst/>
                <a:uFillTx/>
                <a:latin typeface="Poppins"/>
              </a:rPr>
              <a:t>Medidas Esenciales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object 8"/>
          <p:cNvSpPr/>
          <p:nvPr/>
        </p:nvSpPr>
        <p:spPr>
          <a:xfrm>
            <a:off x="603360" y="291960"/>
            <a:ext cx="533196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s-ES" sz="2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Hackeados en un Click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5" name=""/>
          <p:cNvPicPr/>
          <p:nvPr/>
        </p:nvPicPr>
        <p:blipFill>
          <a:blip r:embed="rId1"/>
          <a:stretch/>
        </p:blipFill>
        <p:spPr>
          <a:xfrm>
            <a:off x="504000" y="2099880"/>
            <a:ext cx="7270920" cy="4847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6" name="TextBox 21"/>
          <p:cNvSpPr/>
          <p:nvPr/>
        </p:nvSpPr>
        <p:spPr>
          <a:xfrm>
            <a:off x="511920" y="884520"/>
            <a:ext cx="9279360" cy="104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50000"/>
              </a:lnSpc>
            </a:pPr>
            <a:r>
              <a:rPr lang="es-ES" sz="1400" b="1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Medida 10 - Partner MSP: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La décima medida no es una tecnología, sino un partner especializado que implanta, monitoriza y gestiona todas las medidas de seguridad, permitiendo que la pyme se centre en su negocio sin necesidad de contar con expertos internos ni presencia física en la empresa.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object 21"/>
          <p:cNvSpPr/>
          <p:nvPr/>
        </p:nvSpPr>
        <p:spPr>
          <a:xfrm>
            <a:off x="6111360" y="7114680"/>
            <a:ext cx="4076280" cy="2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algn="r" defTabSz="914400">
              <a:lnSpc>
                <a:spcPct val="100000"/>
              </a:lnSpc>
            </a:pPr>
            <a:r>
              <a:rPr lang="es-ES" sz="1800" b="1" u="none" strike="noStrike">
                <a:solidFill>
                  <a:srgbClr val="C00000"/>
                </a:solidFill>
                <a:effectLst/>
                <a:uFillTx/>
                <a:latin typeface="Poppins"/>
              </a:rPr>
              <a:t>Medidas Esenciales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Box 26"/>
          <p:cNvSpPr/>
          <p:nvPr/>
        </p:nvSpPr>
        <p:spPr>
          <a:xfrm>
            <a:off x="7774920" y="3728520"/>
            <a:ext cx="2305080" cy="161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r>
              <a:rPr lang="es-ES" sz="1600" b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Añadidos</a:t>
            </a:r>
            <a:r>
              <a:rPr lang="es-ES" sz="1400" b="1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: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 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-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AntiSpam Avanzado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- PhasR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- Disaster Recovery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- Usecure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720000" y="3497400"/>
            <a:ext cx="9358920" cy="130572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p>
            <a:pPr indent="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es-ES" sz="480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05. Protocolo ante un ataque  </a:t>
            </a:r>
            <a:endParaRPr lang="es-ES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object 9"/>
          <p:cNvSpPr/>
          <p:nvPr/>
        </p:nvSpPr>
        <p:spPr>
          <a:xfrm>
            <a:off x="603360" y="291960"/>
            <a:ext cx="533196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s-ES" sz="2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Hackeados en un Click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Box 22"/>
          <p:cNvSpPr/>
          <p:nvPr/>
        </p:nvSpPr>
        <p:spPr>
          <a:xfrm>
            <a:off x="475560" y="1289520"/>
            <a:ext cx="9279360" cy="104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50000"/>
              </a:lnSpc>
            </a:pP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Si no has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tomado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las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medidas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de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seguridad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indicadas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y sufres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un 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ciberataq</a:t>
            </a: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ue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, cada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minuto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cuenta y la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forma de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actuar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durante la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primera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hora puede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marcar la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diferencia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entre una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incidencia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controlada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y un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desastre 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empresarial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2" name=""/>
          <p:cNvPicPr/>
          <p:nvPr/>
        </p:nvPicPr>
        <p:blipFill>
          <a:blip r:embed="rId1"/>
          <a:stretch/>
        </p:blipFill>
        <p:spPr>
          <a:xfrm>
            <a:off x="720000" y="2327760"/>
            <a:ext cx="9312120" cy="465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3" name="object 22"/>
          <p:cNvSpPr/>
          <p:nvPr/>
        </p:nvSpPr>
        <p:spPr>
          <a:xfrm>
            <a:off x="6111360" y="7114680"/>
            <a:ext cx="4076280" cy="2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algn="r" defTabSz="914400">
              <a:lnSpc>
                <a:spcPct val="100000"/>
              </a:lnSpc>
            </a:pPr>
            <a:r>
              <a:rPr lang="es-ES" sz="1800" b="1" u="none" strike="noStrike">
                <a:solidFill>
                  <a:srgbClr val="C00000"/>
                </a:solidFill>
                <a:effectLst/>
                <a:uFillTx/>
                <a:latin typeface="Poppins"/>
              </a:rPr>
              <a:t>Protocolo ante un ataque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"/>
          <p:cNvSpPr txBox="1"/>
          <p:nvPr/>
        </p:nvSpPr>
        <p:spPr>
          <a:xfrm>
            <a:off x="480240" y="1042560"/>
            <a:ext cx="3084120" cy="5598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s-ES" sz="1600" b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Pasos ante un ataque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object 10"/>
          <p:cNvSpPr/>
          <p:nvPr/>
        </p:nvSpPr>
        <p:spPr>
          <a:xfrm>
            <a:off x="603360" y="291960"/>
            <a:ext cx="533196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s-ES" sz="2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Hackeados en un Click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Box 23"/>
          <p:cNvSpPr/>
          <p:nvPr/>
        </p:nvSpPr>
        <p:spPr>
          <a:xfrm>
            <a:off x="475560" y="929520"/>
            <a:ext cx="9279360" cy="104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50000"/>
              </a:lnSpc>
            </a:pP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Si no has tomado las medidas de seguridad indicadas y sufres un ciberataque</a:t>
            </a: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, cada minuto cuenta y la forma de actuar durante la primera hora puede marcar la diferencia entre una incidencia controlada y un desastre empresarial.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Box 25"/>
          <p:cNvSpPr/>
          <p:nvPr/>
        </p:nvSpPr>
        <p:spPr>
          <a:xfrm>
            <a:off x="3670920" y="2193120"/>
            <a:ext cx="72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sp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object 23"/>
          <p:cNvSpPr/>
          <p:nvPr/>
        </p:nvSpPr>
        <p:spPr>
          <a:xfrm>
            <a:off x="6111360" y="7119360"/>
            <a:ext cx="4076280" cy="2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algn="r" defTabSz="914400">
              <a:lnSpc>
                <a:spcPct val="100000"/>
              </a:lnSpc>
            </a:pPr>
            <a:r>
              <a:rPr lang="es-ES" sz="1800" b="1" u="none" strike="noStrike">
                <a:solidFill>
                  <a:srgbClr val="C00000"/>
                </a:solidFill>
                <a:effectLst/>
                <a:uFillTx/>
                <a:latin typeface="Poppins"/>
              </a:rPr>
              <a:t>Protocolo ante un ataque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"/>
          <p:cNvSpPr/>
          <p:nvPr/>
        </p:nvSpPr>
        <p:spPr>
          <a:xfrm>
            <a:off x="360000" y="2448000"/>
            <a:ext cx="2339640" cy="1799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0">
            <a:solidFill>
              <a:srgbClr val="10498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1. Contener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• Cambiar contraseñas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• Forzar logout cloud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• Bloquear cuentas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• Revocar accesos remotos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"/>
          <p:cNvSpPr/>
          <p:nvPr/>
        </p:nvSpPr>
        <p:spPr>
          <a:xfrm>
            <a:off x="2808000" y="2448000"/>
            <a:ext cx="2339640" cy="1799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0">
            <a:solidFill>
              <a:srgbClr val="10498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2. Aislar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• Desconectar PCs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• Apagar WiFi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• Quitar Ethernet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• Pasar el AntiVirus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"/>
          <p:cNvSpPr/>
          <p:nvPr/>
        </p:nvSpPr>
        <p:spPr>
          <a:xfrm>
            <a:off x="6120000" y="1800000"/>
            <a:ext cx="3959640" cy="4859640"/>
          </a:xfrm>
          <a:custGeom>
            <a:avLst/>
            <a:gdLst>
              <a:gd name="textAreaLeft" fmla="*/ 193320 w 3959640"/>
              <a:gd name="textAreaRight" fmla="*/ 3766680 w 3959640"/>
              <a:gd name="textAreaTop" fmla="*/ 193320 h 4859640"/>
              <a:gd name="textAreaBottom" fmla="*/ 4666680 h 4859640"/>
            </a:gdLst>
            <a:ahLst/>
            <a:cxnLst/>
            <a:rect l="textAreaLeft" t="textAreaTop" r="textAreaRight" b="textAreaBottom"/>
            <a:pathLst>
              <a:path w="21600" h="26509">
                <a:moveTo>
                  <a:pt x="3600" y="0"/>
                </a:moveTo>
                <a:arcTo wR="3600" hR="3600" stAng="16200000" swAng="-5400000"/>
                <a:lnTo>
                  <a:pt x="0" y="22909"/>
                </a:lnTo>
                <a:arcTo wR="3600" hR="3600" stAng="10800000" swAng="-5400000"/>
                <a:lnTo>
                  <a:pt x="18000" y="26509"/>
                </a:lnTo>
                <a:arcTo wR="3600" hR="3600" stAng="5400000" swAng="-5400000"/>
                <a:lnTo>
                  <a:pt x="21600" y="3600"/>
                </a:lnTo>
                <a:arcTo wR="3600" hR="3600" stAng="0" swAng="-5400000"/>
                <a:close/>
              </a:path>
            </a:pathLst>
          </a:custGeom>
          <a:solidFill>
            <a:srgbClr val="FFFFF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3. Evaluar y Notificar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Evaluar qué sistemas parecen afectados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Identificar qué información podría estar comprometida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Formular una primera hipótesis del ataque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Anotar medidas de contención ya realizadas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Escalar a dirección / responsables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Avisar dirección para consensuar el aviso. 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Microsoft YaHei"/>
              </a:rPr>
              <a:t>Contactar INCIBE 📞017.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400" b="0" u="sng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Microsoft YaHei"/>
                <a:hlinkClick r:id="rId1"/>
              </a:rPr>
              <a:t>https://www.incibe.es/incibe-cert/gestion-incidentes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Microsoft YaHei"/>
              </a:rPr>
              <a:t>Denuncia en Guardia Civil y Policía Nacional.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"/>
          <p:cNvSpPr/>
          <p:nvPr/>
        </p:nvSpPr>
        <p:spPr>
          <a:xfrm>
            <a:off x="2808000" y="4320000"/>
            <a:ext cx="2339640" cy="1799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0">
            <a:solidFill>
              <a:srgbClr val="10498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4. Preservar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• No borrar emails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• No formatear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• Guardar logs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• Capturas de pantalla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"/>
          <p:cNvSpPr/>
          <p:nvPr/>
        </p:nvSpPr>
        <p:spPr>
          <a:xfrm>
            <a:off x="360000" y="4320000"/>
            <a:ext cx="2339640" cy="1799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0">
            <a:solidFill>
              <a:srgbClr val="10498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s-ES" sz="1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5. Recuperar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•  Restaurar limpio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• Cambiar credenciales de sistema no afectados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• Reabrir por fases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74" name=""/>
          <p:cNvCxnSpPr>
            <a:stCxn id="170" idx="3"/>
            <a:endCxn id="171" idx="1"/>
          </p:cNvCxnSpPr>
          <p:nvPr/>
        </p:nvCxnSpPr>
        <p:spPr>
          <a:xfrm>
            <a:off x="5147640" y="3348000"/>
            <a:ext cx="972720" cy="882000"/>
          </a:xfrm>
          <a:prstGeom prst="bentConnector3">
            <a:avLst>
              <a:gd name="adj1" fmla="val 50055"/>
            </a:avLst>
          </a:prstGeom>
          <a:ln w="0">
            <a:solidFill>
              <a:srgbClr val="3465A4"/>
            </a:solidFill>
          </a:ln>
        </p:spPr>
      </p:cxnSp>
      <p:cxnSp>
        <p:nvCxnSpPr>
          <p:cNvPr id="175" name=""/>
          <p:cNvCxnSpPr>
            <a:stCxn id="171" idx="1"/>
            <a:endCxn id="172" idx="3"/>
          </p:cNvCxnSpPr>
          <p:nvPr/>
        </p:nvCxnSpPr>
        <p:spPr>
          <a:xfrm flipV="1" rot="10800000">
            <a:off x="5147280" y="4229280"/>
            <a:ext cx="972720" cy="990720"/>
          </a:xfrm>
          <a:prstGeom prst="bentConnector3">
            <a:avLst>
              <a:gd name="adj1" fmla="val 49944"/>
            </a:avLst>
          </a:prstGeom>
          <a:ln w="0">
            <a:solidFill>
              <a:srgbClr val="3465A4"/>
            </a:solidFill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720000" y="3497400"/>
            <a:ext cx="9358920" cy="100260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p>
            <a:pPr indent="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es-ES" sz="480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07. Ejemplos</a:t>
            </a:r>
            <a:endParaRPr lang="es-ES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object 24"/>
          <p:cNvSpPr/>
          <p:nvPr/>
        </p:nvSpPr>
        <p:spPr>
          <a:xfrm>
            <a:off x="603360" y="291960"/>
            <a:ext cx="533196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s-ES" sz="2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Hackeados en un </a:t>
            </a:r>
            <a:r>
              <a:rPr lang="es-ES" sz="2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Click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object 25"/>
          <p:cNvSpPr/>
          <p:nvPr/>
        </p:nvSpPr>
        <p:spPr>
          <a:xfrm>
            <a:off x="6111360" y="7119360"/>
            <a:ext cx="40762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algn="r" defTabSz="914400">
              <a:lnSpc>
                <a:spcPct val="100000"/>
              </a:lnSpc>
            </a:pPr>
            <a:r>
              <a:rPr lang="es-ES" sz="1800" b="1" u="none" strike="noStrike">
                <a:solidFill>
                  <a:srgbClr val="C00000"/>
                </a:solidFill>
                <a:effectLst/>
                <a:uFillTx/>
                <a:latin typeface="Poppins"/>
              </a:rPr>
              <a:t>Fraude Bancario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9" name=""/>
          <p:cNvPicPr/>
          <p:nvPr/>
        </p:nvPicPr>
        <p:blipFill>
          <a:blip r:embed="rId1"/>
          <a:stretch/>
        </p:blipFill>
        <p:spPr>
          <a:xfrm>
            <a:off x="540000" y="947520"/>
            <a:ext cx="8847360" cy="5892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object 26"/>
          <p:cNvSpPr/>
          <p:nvPr/>
        </p:nvSpPr>
        <p:spPr>
          <a:xfrm>
            <a:off x="603360" y="291960"/>
            <a:ext cx="533196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s-ES" sz="2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Hackeados en un Click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object 27"/>
          <p:cNvSpPr/>
          <p:nvPr/>
        </p:nvSpPr>
        <p:spPr>
          <a:xfrm>
            <a:off x="6111360" y="7119360"/>
            <a:ext cx="40762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algn="r" defTabSz="914400">
              <a:lnSpc>
                <a:spcPct val="100000"/>
              </a:lnSpc>
            </a:pPr>
            <a:r>
              <a:rPr lang="es-ES" sz="1800" b="1" u="none" strike="noStrike">
                <a:solidFill>
                  <a:srgbClr val="C00000"/>
                </a:solidFill>
                <a:effectLst/>
                <a:uFillTx/>
                <a:latin typeface="Poppins"/>
              </a:rPr>
              <a:t>Fraude Bancario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2" name=""/>
          <p:cNvPicPr/>
          <p:nvPr/>
        </p:nvPicPr>
        <p:blipFill>
          <a:blip r:embed="rId1"/>
          <a:stretch/>
        </p:blipFill>
        <p:spPr>
          <a:xfrm>
            <a:off x="396000" y="901800"/>
            <a:ext cx="8645760" cy="5758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720000" y="3497400"/>
            <a:ext cx="9358920" cy="100260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p>
            <a:pPr indent="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es-ES" sz="4800" b="0" u="none" strike="noStrike">
                <a:solidFill>
                  <a:schemeClr val="lt1"/>
                </a:solidFill>
                <a:effectLst/>
                <a:uFillTx/>
                <a:latin typeface="Poppins"/>
              </a:rPr>
              <a:t>07. Auto-Evaluacion</a:t>
            </a:r>
            <a:endParaRPr lang="es-ES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object 28"/>
          <p:cNvSpPr/>
          <p:nvPr/>
        </p:nvSpPr>
        <p:spPr>
          <a:xfrm>
            <a:off x="603360" y="291960"/>
            <a:ext cx="533196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s-ES" sz="2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Hackeados en un Click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Box 27"/>
          <p:cNvSpPr/>
          <p:nvPr/>
        </p:nvSpPr>
        <p:spPr>
          <a:xfrm>
            <a:off x="475560" y="1361520"/>
            <a:ext cx="9784440" cy="393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216000" indent="-216000" defTabSz="914400">
              <a:lnSpc>
                <a:spcPct val="150000"/>
              </a:lnSpc>
              <a:buClr>
                <a:srgbClr val="808080"/>
              </a:buClr>
              <a:buFont typeface="Wingdings" charset="2"/>
              <a:buChar char=""/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¿Si mañana pierdo todos mis equipos, podría seguir operando?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buClr>
                <a:srgbClr val="808080"/>
              </a:buClr>
              <a:buFont typeface="Wingdings" charset="2"/>
              <a:buChar char=""/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¿Sé exactamente quién tiene acceso al correo, ERP, banca online y sistemas críticos de mi empresa?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buClr>
                <a:srgbClr val="808080"/>
              </a:buClr>
              <a:buFont typeface="Wingdings" charset="2"/>
              <a:buChar char=""/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¿Mis empleados usan contraseñas robustas y autenticación multifactor (MFA)?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buClr>
                <a:srgbClr val="808080"/>
              </a:buClr>
              <a:buFont typeface="Wingdings" charset="2"/>
              <a:buChar char=""/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¿Seríamos capaces de detectar un correo falso que suplanta a un cliente o proveedor?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buClr>
                <a:srgbClr val="808080"/>
              </a:buClr>
              <a:buFont typeface="Wingdings" charset="2"/>
              <a:buChar char=""/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¿Están protegidos los móviles, portátiles y dispositivos USB de la empresa?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buClr>
                <a:srgbClr val="808080"/>
              </a:buClr>
              <a:buFont typeface="Wingdings" charset="2"/>
              <a:buChar char=""/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¿Se actualizan y parchean regularmente todos los equipos y sistemas?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buClr>
                <a:srgbClr val="808080"/>
              </a:buClr>
              <a:buFont typeface="Wingdings" charset="2"/>
              <a:buChar char=""/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¿Tenemos copias de seguridad aisladas y, más importante, probadas?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buClr>
                <a:srgbClr val="808080"/>
              </a:buClr>
              <a:buFont typeface="Wingdings" charset="2"/>
              <a:buChar char=""/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¿Sabemos qué hacer durante la primera hora de un ciberataque?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buClr>
                <a:srgbClr val="808080"/>
              </a:buClr>
              <a:buFont typeface="Wingdings" charset="2"/>
              <a:buChar char=""/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¿Podríamos demostrar diligencia ante un cliente, auditor, aseguradora o inspección?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buClr>
                <a:srgbClr val="808080"/>
              </a:buClr>
              <a:buFont typeface="Wingdings" charset="2"/>
              <a:buChar char=""/>
            </a:pPr>
            <a:r>
              <a:rPr lang="es-ES" sz="1400" b="0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  <a:ea typeface="Times New Roman"/>
              </a:rPr>
              <a:t>¿Tenemos un partner especializado que supervise y gestione todo esto de forma continua?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50000"/>
              </a:lnSpc>
            </a:pP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50000"/>
              </a:lnSpc>
            </a:pP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object 29"/>
          <p:cNvSpPr/>
          <p:nvPr/>
        </p:nvSpPr>
        <p:spPr>
          <a:xfrm>
            <a:off x="6111360" y="7119360"/>
            <a:ext cx="40762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algn="r" defTabSz="914400">
              <a:lnSpc>
                <a:spcPct val="100000"/>
              </a:lnSpc>
            </a:pPr>
            <a:r>
              <a:rPr lang="es-ES" sz="1800" b="1" u="none" strike="noStrike">
                <a:solidFill>
                  <a:srgbClr val="C00000"/>
                </a:solidFill>
                <a:effectLst/>
                <a:uFillTx/>
                <a:latin typeface="Poppins"/>
              </a:rPr>
              <a:t>Auto-Evaluación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"/>
          <p:cNvSpPr txBox="1"/>
          <p:nvPr/>
        </p:nvSpPr>
        <p:spPr>
          <a:xfrm>
            <a:off x="480600" y="1042920"/>
            <a:ext cx="9419400" cy="794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s-ES" sz="1600" b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Preguntas que todo empresario debería hacerse a sí mismo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8" name=""/>
          <p:cNvPicPr/>
          <p:nvPr/>
        </p:nvPicPr>
        <p:blipFill>
          <a:blip r:embed="rId1"/>
          <a:stretch/>
        </p:blipFill>
        <p:spPr>
          <a:xfrm>
            <a:off x="6983640" y="4752000"/>
            <a:ext cx="3240360" cy="2160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object 33"/>
          <p:cNvSpPr/>
          <p:nvPr/>
        </p:nvSpPr>
        <p:spPr>
          <a:xfrm>
            <a:off x="603360" y="291960"/>
            <a:ext cx="5331960" cy="37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s-ES" sz="24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Poppins"/>
              </a:rPr>
              <a:t>Hackeados en un Click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object 34"/>
          <p:cNvSpPr/>
          <p:nvPr/>
        </p:nvSpPr>
        <p:spPr>
          <a:xfrm>
            <a:off x="6111360" y="7119360"/>
            <a:ext cx="40762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algn="r" defTabSz="914400">
              <a:lnSpc>
                <a:spcPct val="100000"/>
              </a:lnSpc>
            </a:pPr>
            <a:r>
              <a:rPr lang="es-ES" sz="1800" b="1" u="none" strike="noStrike">
                <a:solidFill>
                  <a:srgbClr val="C00000"/>
                </a:solidFill>
                <a:effectLst/>
                <a:uFillTx/>
                <a:latin typeface="Poppins"/>
              </a:rPr>
              <a:t>Auto-Evaluación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"/>
          <p:cNvSpPr txBox="1"/>
          <p:nvPr/>
        </p:nvSpPr>
        <p:spPr>
          <a:xfrm>
            <a:off x="480600" y="1042920"/>
            <a:ext cx="9419400" cy="794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s-ES" sz="1600" b="1" u="none" strike="noStrike">
                <a:solidFill>
                  <a:srgbClr val="10498F"/>
                </a:solidFill>
                <a:effectLst/>
                <a:uFillTx/>
                <a:latin typeface="Poppins"/>
              </a:rPr>
              <a:t>Evalua tu satisfacción con la jornada.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2" name=""/>
          <p:cNvPicPr/>
          <p:nvPr/>
        </p:nvPicPr>
        <p:blipFill>
          <a:blip r:embed="rId1"/>
          <a:stretch/>
        </p:blipFill>
        <p:spPr>
          <a:xfrm>
            <a:off x="2313360" y="1413360"/>
            <a:ext cx="5426640" cy="5426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Imagen 10"/>
          <p:cNvPicPr/>
          <p:nvPr/>
        </p:nvPicPr>
        <p:blipFill>
          <a:blip r:embed="rId1"/>
          <a:stretch/>
        </p:blipFill>
        <p:spPr>
          <a:xfrm>
            <a:off x="146160" y="6954120"/>
            <a:ext cx="10442880" cy="502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4" name="Imagen 11"/>
          <p:cNvPicPr/>
          <p:nvPr/>
        </p:nvPicPr>
        <p:blipFill>
          <a:blip r:embed="rId2"/>
          <a:srcRect l="0" t="0" r="41335" b="-2366"/>
          <a:stretch/>
        </p:blipFill>
        <p:spPr>
          <a:xfrm>
            <a:off x="0" y="0"/>
            <a:ext cx="10805400" cy="59472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95" name="Grupo 2"/>
          <p:cNvGrpSpPr/>
          <p:nvPr/>
        </p:nvGrpSpPr>
        <p:grpSpPr>
          <a:xfrm>
            <a:off x="2499480" y="3035160"/>
            <a:ext cx="5806800" cy="1445760"/>
            <a:chOff x="2499480" y="3035160"/>
            <a:chExt cx="5806800" cy="1445760"/>
          </a:xfrm>
        </p:grpSpPr>
        <p:pic>
          <p:nvPicPr>
            <p:cNvPr id="196" name="Imagen 12"/>
            <p:cNvPicPr/>
            <p:nvPr/>
          </p:nvPicPr>
          <p:blipFill>
            <a:blip r:embed="rId3"/>
            <a:stretch/>
          </p:blipFill>
          <p:spPr>
            <a:xfrm>
              <a:off x="2499480" y="3035160"/>
              <a:ext cx="3233880" cy="14457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97" name="Rectangle 3"/>
            <p:cNvSpPr/>
            <p:nvPr/>
          </p:nvSpPr>
          <p:spPr>
            <a:xfrm>
              <a:off x="5946120" y="3145680"/>
              <a:ext cx="2360160" cy="12938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400" b="1" u="none" strike="noStrike">
                <a:solidFill>
                  <a:srgbClr val="0F4890"/>
                </a:solidFill>
                <a:effectLst/>
                <a:uFillTx/>
                <a:latin typeface="Poppins SemiBold"/>
              </a:endParaRPr>
            </a:p>
          </p:txBody>
        </p:sp>
      </p:grpSp>
      <p:pic>
        <p:nvPicPr>
          <p:cNvPr id="198" name="Imagen 3"/>
          <p:cNvPicPr/>
          <p:nvPr/>
        </p:nvPicPr>
        <p:blipFill>
          <a:blip r:embed="rId4"/>
          <a:stretch/>
        </p:blipFill>
        <p:spPr>
          <a:xfrm>
            <a:off x="6058080" y="3170160"/>
            <a:ext cx="2135880" cy="1245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0143D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0143D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0143D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0143D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0143D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0143D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d9c029f-fd17-44ee-850d-10fb30027b6b">
      <Terms xmlns="http://schemas.microsoft.com/office/infopath/2007/PartnerControls"/>
    </lcf76f155ced4ddcb4097134ff3c332f>
    <TaxCatchAll xmlns="2cb2b863-7fb8-4258-8802-c1156ddbef4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83A6634F8EE5A4AAA510FCC5292CBFA" ma:contentTypeVersion="18" ma:contentTypeDescription="Crear nuevo documento." ma:contentTypeScope="" ma:versionID="d5d2742b6a75d313f87ea5c7fa51b02d">
  <xsd:schema xmlns:xsd="http://www.w3.org/2001/XMLSchema" xmlns:xs="http://www.w3.org/2001/XMLSchema" xmlns:p="http://schemas.microsoft.com/office/2006/metadata/properties" xmlns:ns2="8d9c029f-fd17-44ee-850d-10fb30027b6b" xmlns:ns3="2cb2b863-7fb8-4258-8802-c1156ddbef44" targetNamespace="http://schemas.microsoft.com/office/2006/metadata/properties" ma:root="true" ma:fieldsID="ee69b498467b25188ad1263167556e91" ns2:_="" ns3:_="">
    <xsd:import namespace="8d9c029f-fd17-44ee-850d-10fb30027b6b"/>
    <xsd:import namespace="2cb2b863-7fb8-4258-8802-c1156ddbef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9c029f-fd17-44ee-850d-10fb30027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3e72c241-18b6-4900-8c08-d1ecc7d685c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2b863-7fb8-4258-8802-c1156ddbef4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e8e27da-8b05-4e25-b41f-d877f746e772}" ma:internalName="TaxCatchAll" ma:showField="CatchAllData" ma:web="2cb2b863-7fb8-4258-8802-c1156ddbef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EF73CF-CD0D-4C28-8288-7C305DC2204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37CB87-7249-479D-ABC5-9C320363A3FB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8d9c029f-fd17-44ee-850d-10fb30027b6b"/>
    <ds:schemaRef ds:uri="http://purl.org/dc/terms/"/>
    <ds:schemaRef ds:uri="2cb2b863-7fb8-4258-8802-c1156ddbef44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A8364F2D-E8CB-4C41-A022-6690280A92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9c029f-fd17-44ee-850d-10fb30027b6b"/>
    <ds:schemaRef ds:uri="2cb2b863-7fb8-4258-8802-c1156ddbef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deff24bb-2089-4400-8c8e-f71e680378b2}" enabled="0" method="" siteId="{deff24bb-2089-4400-8c8e-f71e680378b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</TotalTime>
  <Application>LibreOffice/26.2.4.2$Linux_X86_64 LibreOffice_project/0229ac93fcf0d7cbc6376066c6f35021cef002dc</Application>
  <AppVersion>15.0000</AppVersion>
  <Words>800</Words>
  <Paragraphs>51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es-ES</dc:language>
  <cp:lastModifiedBy/>
  <dcterms:modified xsi:type="dcterms:W3CDTF">2026-06-29T12:14:43Z</dcterms:modified>
  <cp:revision>36</cp:revision>
  <dc:subject/>
  <dc:title>Título de la  presentación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Personalizado</vt:lpwstr>
  </property>
  <property fmtid="{D5CDD505-2E9C-101B-9397-08002B2CF9AE}" pid="4" name="Slides">
    <vt:i4>15</vt:i4>
  </property>
</Properties>
</file>